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679" r:id="rId2"/>
  </p:sldMasterIdLst>
  <p:notesMasterIdLst>
    <p:notesMasterId r:id="rId29"/>
  </p:notesMasterIdLst>
  <p:sldIdLst>
    <p:sldId id="256" r:id="rId3"/>
    <p:sldId id="257" r:id="rId4"/>
    <p:sldId id="291" r:id="rId5"/>
    <p:sldId id="314" r:id="rId6"/>
    <p:sldId id="315" r:id="rId7"/>
    <p:sldId id="306" r:id="rId8"/>
    <p:sldId id="313" r:id="rId9"/>
    <p:sldId id="308" r:id="rId10"/>
    <p:sldId id="309" r:id="rId11"/>
    <p:sldId id="310" r:id="rId12"/>
    <p:sldId id="311" r:id="rId13"/>
    <p:sldId id="312" r:id="rId14"/>
    <p:sldId id="303" r:id="rId15"/>
    <p:sldId id="304" r:id="rId16"/>
    <p:sldId id="281" r:id="rId17"/>
    <p:sldId id="299" r:id="rId18"/>
    <p:sldId id="298" r:id="rId19"/>
    <p:sldId id="300" r:id="rId20"/>
    <p:sldId id="301" r:id="rId21"/>
    <p:sldId id="282" r:id="rId22"/>
    <p:sldId id="283" r:id="rId23"/>
    <p:sldId id="297" r:id="rId24"/>
    <p:sldId id="305" r:id="rId25"/>
    <p:sldId id="284" r:id="rId26"/>
    <p:sldId id="278" r:id="rId27"/>
    <p:sldId id="302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3692"/>
  </p:normalViewPr>
  <p:slideViewPr>
    <p:cSldViewPr snapToGrid="0" snapToObjects="1">
      <p:cViewPr varScale="1">
        <p:scale>
          <a:sx n="86" d="100"/>
          <a:sy n="86" d="100"/>
        </p:scale>
        <p:origin x="2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B8E9B-6925-4E6D-8EB6-52818D738683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C3DA9-9555-4405-849B-B6E6D880F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50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86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02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720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473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077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75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803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394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38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25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667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3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73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19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543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246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163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2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3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62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7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74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858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94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C3DA9-9555-4405-849B-B6E6D880F5B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74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2387955" y="567211"/>
            <a:ext cx="2704501" cy="1570084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3746437" y="778813"/>
            <a:ext cx="3128145" cy="157052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7099079" y="567209"/>
            <a:ext cx="2704500" cy="1570083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5316544" y="779224"/>
            <a:ext cx="3128965" cy="157052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弧形 5"/>
          <p:cNvSpPr/>
          <p:nvPr userDrawn="1"/>
        </p:nvSpPr>
        <p:spPr>
          <a:xfrm>
            <a:off x="2766037" y="-3350933"/>
            <a:ext cx="6659920" cy="665992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 userDrawn="1"/>
        </p:nvSpPr>
        <p:spPr>
          <a:xfrm>
            <a:off x="5990987" y="3218976"/>
            <a:ext cx="210024" cy="210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893887" y="3723339"/>
            <a:ext cx="84042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请在此处输入标题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468529" y="4566939"/>
            <a:ext cx="525447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377">
              <a:lnSpc>
                <a:spcPct val="150000"/>
              </a:lnSpc>
              <a:buNone/>
              <a:def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 defTabSz="914377">
              <a:lnSpc>
                <a:spcPct val="15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9156578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chemeClr val="accent4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4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77775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chemeClr val="accent3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3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50302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chemeClr val="accent2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2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2167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chemeClr val="accent1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1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02887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887318" y="3292320"/>
            <a:ext cx="8417364" cy="136680"/>
            <a:chOff x="566555" y="877035"/>
            <a:chExt cx="2340260" cy="164545"/>
          </a:xfrm>
        </p:grpSpPr>
        <p:sp>
          <p:nvSpPr>
            <p:cNvPr id="26" name="矩形 25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893887" y="2467589"/>
            <a:ext cx="84042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请在此处输入标题</a:t>
            </a:r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468529" y="3431373"/>
            <a:ext cx="525447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377">
              <a:lnSpc>
                <a:spcPct val="150000"/>
              </a:lnSpc>
              <a:buNone/>
              <a:def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 defTabSz="914377">
              <a:lnSpc>
                <a:spcPct val="15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52059883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85892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6056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0491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=""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=""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80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=""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206084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1A7BAE"/>
              </a:solidFill>
              <a:latin typeface="+mj-lt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214460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204369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3161514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3245269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3144360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矩形 8"/>
          <p:cNvSpPr/>
          <p:nvPr userDrawn="1"/>
        </p:nvSpPr>
        <p:spPr>
          <a:xfrm>
            <a:off x="796539" y="4362628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4446383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4345474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70160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作者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508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Impact Arial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@Smile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呆鱼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1415311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1A7BAE"/>
              </a:solidFill>
              <a:latin typeface="+mj-lt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1499066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1398157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2515978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2599733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2498824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矩形 8"/>
          <p:cNvSpPr/>
          <p:nvPr userDrawn="1"/>
        </p:nvSpPr>
        <p:spPr>
          <a:xfrm>
            <a:off x="796539" y="3717092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3800847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3699938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8"/>
          <p:cNvSpPr/>
          <p:nvPr userDrawn="1"/>
        </p:nvSpPr>
        <p:spPr>
          <a:xfrm>
            <a:off x="796539" y="4918206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628247" y="5001961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0384" y="4901052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73401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844832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1A7BAE"/>
              </a:solidFill>
              <a:latin typeface="+mj-lt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928587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827678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1945499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2029254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1928345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矩形 8"/>
          <p:cNvSpPr/>
          <p:nvPr userDrawn="1"/>
        </p:nvSpPr>
        <p:spPr>
          <a:xfrm>
            <a:off x="796539" y="3146613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3230368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3129459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8"/>
          <p:cNvSpPr/>
          <p:nvPr userDrawn="1"/>
        </p:nvSpPr>
        <p:spPr>
          <a:xfrm>
            <a:off x="796539" y="434772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628247" y="443148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0384" y="433057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矩形 8"/>
          <p:cNvSpPr/>
          <p:nvPr userDrawn="1"/>
        </p:nvSpPr>
        <p:spPr>
          <a:xfrm>
            <a:off x="796539" y="563259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1A7BAE"/>
              </a:solidFill>
              <a:latin typeface="+mj-lt"/>
            </a:endParaRPr>
          </a:p>
        </p:txBody>
      </p:sp>
      <p:sp>
        <p:nvSpPr>
          <p:cNvPr id="32" name="文本占位符 10"/>
          <p:cNvSpPr>
            <a:spLocks noGrp="1"/>
          </p:cNvSpPr>
          <p:nvPr>
            <p:ph type="body" sz="quarter" idx="21" hasCustomPrompt="1"/>
          </p:nvPr>
        </p:nvSpPr>
        <p:spPr>
          <a:xfrm>
            <a:off x="1628247" y="571635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6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0384" y="561544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48972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893975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1A7BAE"/>
              </a:solidFill>
              <a:latin typeface="+mj-lt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977730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876821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179458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187834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177743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矩形 8"/>
          <p:cNvSpPr/>
          <p:nvPr userDrawn="1"/>
        </p:nvSpPr>
        <p:spPr>
          <a:xfrm>
            <a:off x="796539" y="2710415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4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2794170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2693261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6" name="矩形 8"/>
          <p:cNvSpPr/>
          <p:nvPr userDrawn="1"/>
        </p:nvSpPr>
        <p:spPr>
          <a:xfrm>
            <a:off x="796539" y="361102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628247" y="369478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48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0384" y="359387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9" name="矩形 8"/>
          <p:cNvSpPr/>
          <p:nvPr userDrawn="1"/>
        </p:nvSpPr>
        <p:spPr>
          <a:xfrm>
            <a:off x="796539" y="4515269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1A7BAE"/>
              </a:solidFill>
              <a:latin typeface="+mj-lt"/>
            </a:endParaRPr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21" hasCustomPrompt="1"/>
          </p:nvPr>
        </p:nvSpPr>
        <p:spPr>
          <a:xfrm>
            <a:off x="1628247" y="4599024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0384" y="4498115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2" name="矩形 8"/>
          <p:cNvSpPr/>
          <p:nvPr userDrawn="1"/>
        </p:nvSpPr>
        <p:spPr>
          <a:xfrm>
            <a:off x="796539" y="5415881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23" hasCustomPrompt="1"/>
          </p:nvPr>
        </p:nvSpPr>
        <p:spPr>
          <a:xfrm>
            <a:off x="1628247" y="5499636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54" name="文本占位符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0384" y="5398727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20173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384271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4207629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00649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99449187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277407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80818022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4982454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08902412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54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4" r:id="rId2"/>
    <p:sldLayoutId id="2147483692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688" r:id="rId10"/>
    <p:sldLayoutId id="2147483689" r:id="rId11"/>
    <p:sldLayoutId id="2147483690" r:id="rId12"/>
    <p:sldLayoutId id="2147483691" r:id="rId13"/>
    <p:sldLayoutId id="2147483693" r:id="rId14"/>
    <p:sldLayoutId id="2147483701" r:id="rId15"/>
  </p:sldLayoutIdLst>
  <p:transition spd="slow">
    <p:push dir="u"/>
  </p:transition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基于</a:t>
            </a:r>
            <a:r>
              <a:rPr lang="en-US" altLang="zh-CN" dirty="0" smtClean="0">
                <a:solidFill>
                  <a:srgbClr val="C00000"/>
                </a:solidFill>
              </a:rPr>
              <a:t>R</a:t>
            </a:r>
            <a:r>
              <a:rPr lang="en-US" altLang="zh-CN" dirty="0" smtClean="0">
                <a:solidFill>
                  <a:schemeClr val="accent2"/>
                </a:solidFill>
              </a:rPr>
              <a:t>OS</a:t>
            </a:r>
            <a:r>
              <a:rPr lang="zh-CN" altLang="en-US" dirty="0" smtClean="0">
                <a:solidFill>
                  <a:schemeClr val="accent2"/>
                </a:solidFill>
              </a:rPr>
              <a:t>的简</a:t>
            </a:r>
            <a:r>
              <a:rPr lang="zh-CN" altLang="en-US" dirty="0" smtClean="0">
                <a:solidFill>
                  <a:schemeClr val="accent3"/>
                </a:solidFill>
              </a:rPr>
              <a:t>易机器</a:t>
            </a:r>
            <a:r>
              <a:rPr lang="zh-CN" altLang="en-US" dirty="0" smtClean="0">
                <a:solidFill>
                  <a:schemeClr val="accent4"/>
                </a:solidFill>
              </a:rPr>
              <a:t>人系统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68529" y="4566939"/>
            <a:ext cx="5254474" cy="978729"/>
          </a:xfrm>
        </p:spPr>
        <p:txBody>
          <a:bodyPr/>
          <a:lstStyle/>
          <a:p>
            <a:r>
              <a:rPr lang="en-US" altLang="zh-CN" sz="1800" dirty="0" smtClean="0"/>
              <a:t>BUAASE2019TEAM103</a:t>
            </a:r>
          </a:p>
          <a:p>
            <a:r>
              <a:rPr lang="zh-CN" altLang="en-US" sz="1800" dirty="0" smtClean="0"/>
              <a:t>为什么我们如此优秀？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7905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95325" y="57785"/>
            <a:ext cx="9672320" cy="583565"/>
          </a:xfrm>
        </p:spPr>
        <p:txBody>
          <a:bodyPr wrap="square"/>
          <a:lstStyle/>
          <a:p>
            <a:r>
              <a:rPr lang="zh-CN" altLang="en-US" b="1" dirty="0">
                <a:sym typeface="+mn-ea"/>
              </a:rPr>
              <a:t>完备的测试</a:t>
            </a:r>
            <a:r>
              <a:rPr lang="en-US" altLang="zh-CN" b="1" dirty="0">
                <a:sym typeface="+mn-ea"/>
              </a:rPr>
              <a:t>-----</a:t>
            </a:r>
            <a:r>
              <a:rPr lang="zh-CN" altLang="en-US" b="1" dirty="0"/>
              <a:t>测试项及测试用例设计</a:t>
            </a:r>
            <a:r>
              <a:rPr lang="en-US" altLang="zh-CN" b="1" dirty="0"/>
              <a:t>(</a:t>
            </a:r>
            <a:r>
              <a:rPr lang="zh-CN" altLang="en-US" dirty="0"/>
              <a:t>共</a:t>
            </a:r>
            <a:r>
              <a:rPr lang="en-US" altLang="zh-CN" dirty="0"/>
              <a:t>26</a:t>
            </a:r>
            <a:r>
              <a:rPr lang="zh-CN" altLang="en-US" dirty="0"/>
              <a:t>项</a:t>
            </a:r>
            <a:r>
              <a:rPr lang="en-US" altLang="zh-CN" dirty="0"/>
              <a:t>)</a:t>
            </a:r>
          </a:p>
        </p:txBody>
      </p:sp>
      <p:graphicFrame>
        <p:nvGraphicFramePr>
          <p:cNvPr id="3" name="表格 2"/>
          <p:cNvGraphicFramePr/>
          <p:nvPr/>
        </p:nvGraphicFramePr>
        <p:xfrm>
          <a:off x="695325" y="922020"/>
          <a:ext cx="5359400" cy="576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705"/>
                <a:gridCol w="1607185"/>
                <a:gridCol w="217551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测试项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测试用例编号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针对性说明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本地启动测试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KL-C-L-1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测试本地正确地启动脚本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33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网页启动测试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KL-C-W-1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通过网页正确地启动脚本并实现网页与机载电脑的通信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通信测试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KL-C-T-1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测试通过网页显示机器人状态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紧急制动测试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KL-C-U-1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测试通过网页按键点击，停止机器人运动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跟随测试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KL-C-F-1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跟随向前移动测试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KL-C-F-2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跟随向后移动测试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KL-C-F-3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跟随向左移动测试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KL-C-F-</a:t>
                      </a:r>
                      <a:r>
                        <a:rPr lang="en-US" altLang="zh-CN" sz="1800"/>
                        <a:t>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跟随向右移动测试</a:t>
                      </a: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KL-C-F-</a:t>
                      </a:r>
                      <a:r>
                        <a:rPr lang="en-US" altLang="zh-CN" sz="1800"/>
                        <a:t>5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跟随向左旋转测试</a:t>
                      </a: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KL-C-F-6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跟随向右旋转测试</a:t>
                      </a: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6270625" y="922020"/>
          <a:ext cx="5528310" cy="563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595"/>
                <a:gridCol w="1647190"/>
                <a:gridCol w="229552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测试项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测试用例编号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针对性说明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4229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路径规划测试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KL-C-P-1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测试规划最短路径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33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建图测试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KL-C-B-1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/>
                        <a:t>测试在指定路径下生成正确地图文件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标点测试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KL-C-M-1</a:t>
                      </a:r>
                      <a:r>
                        <a:rPr lang="en-US" altLang="zh-CN" sz="1800"/>
                        <a:t>~3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测试关键词标点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KL-C-M-</a:t>
                      </a:r>
                      <a:r>
                        <a:rPr lang="en-US" altLang="zh-CN" sz="1800"/>
                        <a:t>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测试非关键词标点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</a:t>
                      </a:r>
                      <a:r>
                        <a:rPr lang="en-US" altLang="zh-CN" sz="1800"/>
                        <a:t>M</a:t>
                      </a:r>
                      <a:r>
                        <a:rPr lang="zh-CN" altLang="en-US" sz="1800"/>
                        <a:t>-</a:t>
                      </a:r>
                      <a:r>
                        <a:rPr lang="en-US" altLang="zh-CN" sz="1800"/>
                        <a:t>5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测试重复标点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</a:t>
                      </a:r>
                      <a:r>
                        <a:rPr lang="en-US" altLang="zh-CN" sz="1800"/>
                        <a:t>M</a:t>
                      </a:r>
                      <a:r>
                        <a:rPr lang="zh-CN" altLang="en-US" sz="1800"/>
                        <a:t>-</a:t>
                      </a:r>
                      <a:r>
                        <a:rPr lang="en-US" altLang="zh-CN" sz="1800"/>
                        <a:t>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测试无标点指令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抓取测试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KL-C-G-1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测试物体距桌边距离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KL-C-G-</a:t>
                      </a:r>
                      <a:r>
                        <a:rPr lang="en-US" altLang="zh-CN" sz="1800">
                          <a:sym typeface="+mn-ea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测试物体之间距离</a:t>
                      </a: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KL-C-G-</a:t>
                      </a:r>
                      <a:r>
                        <a:rPr lang="en-US" altLang="zh-CN" sz="1800">
                          <a:sym typeface="+mn-ea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测试物体形态颜色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/>
                        <a:t>语音测试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KL-C-V-1~2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测试男性女性语音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KL-C-V-3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测试识别捕获关键词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KL-C-V-4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测试标点语音应答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18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/>
                        <a:t>KL-C-V-5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测试抓取语音应答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09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95401" y="551397"/>
            <a:ext cx="6453645" cy="261610"/>
          </a:xfrm>
        </p:spPr>
        <p:txBody>
          <a:bodyPr/>
          <a:lstStyle/>
          <a:p>
            <a:r>
              <a:rPr lang="en-US" altLang="zh-CN" dirty="0"/>
              <a:t>Always believe that something wonderful is about to happen.</a:t>
            </a:r>
          </a:p>
        </p:txBody>
      </p:sp>
      <p:sp>
        <p:nvSpPr>
          <p:cNvPr id="32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95402" y="57750"/>
            <a:ext cx="7928834" cy="583565"/>
          </a:xfrm>
        </p:spPr>
        <p:txBody>
          <a:bodyPr/>
          <a:lstStyle/>
          <a:p>
            <a:r>
              <a:rPr lang="zh-CN" altLang="en-US" b="1" dirty="0"/>
              <a:t>完备的测试</a:t>
            </a:r>
            <a:r>
              <a:rPr lang="en-US" altLang="zh-CN" b="1" dirty="0"/>
              <a:t>-----</a:t>
            </a:r>
            <a:r>
              <a:rPr lang="zh-CN" altLang="en-US" b="1" dirty="0"/>
              <a:t>测试用例举例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6" y="1495582"/>
            <a:ext cx="4770356" cy="4761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41670" y="1805305"/>
            <a:ext cx="5667375" cy="384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1219200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1860" b="1" kern="0" dirty="0">
                <a:solidFill>
                  <a:schemeClr val="accent3">
                    <a:lumMod val="75000"/>
                  </a:schemeClr>
                </a:solidFill>
                <a:sym typeface="+mn-lt"/>
              </a:rPr>
              <a:t>测试前：做充分的数据准备，对于非数据格式输入和非代码测试样例，详细绘制测试场景图</a:t>
            </a:r>
            <a:r>
              <a:rPr lang="en-US" altLang="zh-CN" sz="1860" b="1" kern="0" dirty="0">
                <a:solidFill>
                  <a:schemeClr val="accent3">
                    <a:lumMod val="75000"/>
                  </a:schemeClr>
                </a:solidFill>
                <a:sym typeface="+mn-lt"/>
              </a:rPr>
              <a:t>(</a:t>
            </a:r>
            <a:r>
              <a:rPr lang="zh-CN" altLang="en-US" sz="1860" b="1" kern="0" dirty="0">
                <a:solidFill>
                  <a:schemeClr val="accent3">
                    <a:lumMod val="75000"/>
                  </a:schemeClr>
                </a:solidFill>
                <a:sym typeface="+mn-lt"/>
              </a:rPr>
              <a:t>见左图</a:t>
            </a:r>
            <a:r>
              <a:rPr lang="en-US" altLang="zh-CN" sz="1860" b="1" kern="0" dirty="0">
                <a:solidFill>
                  <a:schemeClr val="accent3">
                    <a:lumMod val="75000"/>
                  </a:schemeClr>
                </a:solidFill>
                <a:sym typeface="+mn-lt"/>
              </a:rPr>
              <a:t>)</a:t>
            </a:r>
            <a:r>
              <a:rPr lang="zh-CN" altLang="en-US" sz="1860" b="1" kern="0" dirty="0">
                <a:solidFill>
                  <a:schemeClr val="accent3">
                    <a:lumMod val="75000"/>
                  </a:schemeClr>
                </a:solidFill>
                <a:sym typeface="+mn-lt"/>
              </a:rPr>
              <a:t>，详细描述了测试流程，保证测试可追踪，可复现。</a:t>
            </a:r>
          </a:p>
          <a:p>
            <a:pPr marL="342900" indent="-342900" algn="l" defTabSz="1219200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charset="0"/>
              <a:buChar char="Ø"/>
            </a:pPr>
            <a:endParaRPr lang="zh-CN" altLang="en-US" sz="1865" b="1" kern="0" dirty="0">
              <a:solidFill>
                <a:schemeClr val="accent3">
                  <a:lumMod val="75000"/>
                </a:schemeClr>
              </a:solidFill>
              <a:sym typeface="+mn-lt"/>
            </a:endParaRPr>
          </a:p>
          <a:p>
            <a:pPr marL="342900" indent="-342900" algn="l" defTabSz="1219200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1865" b="1" kern="0" dirty="0">
                <a:solidFill>
                  <a:schemeClr val="accent3">
                    <a:lumMod val="75000"/>
                  </a:schemeClr>
                </a:solidFill>
                <a:sym typeface="+mn-lt"/>
              </a:rPr>
              <a:t>测试中：对测试细节及测试中中遇到的各种问题做充分记录，通过小组讨论分析，逐一解决，同时记录解决方法，更新版本。</a:t>
            </a:r>
          </a:p>
          <a:p>
            <a:pPr marL="342900" indent="-342900" algn="l" defTabSz="1219200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charset="0"/>
              <a:buChar char="Ø"/>
            </a:pPr>
            <a:endParaRPr lang="zh-CN" altLang="en-US" sz="1865" b="1" kern="0" dirty="0">
              <a:solidFill>
                <a:schemeClr val="accent3">
                  <a:lumMod val="75000"/>
                </a:schemeClr>
              </a:solidFill>
              <a:sym typeface="+mn-lt"/>
            </a:endParaRPr>
          </a:p>
          <a:p>
            <a:pPr marL="342900" indent="-342900" algn="l" defTabSz="1219200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1865" b="1" kern="0" dirty="0">
                <a:solidFill>
                  <a:schemeClr val="accent3">
                    <a:lumMod val="75000"/>
                  </a:schemeClr>
                </a:solidFill>
                <a:sym typeface="+mn-lt"/>
              </a:rPr>
              <a:t>测试后：对遗留的问题，测试中出现的问题、解决的问题进行总结及复盘分析，讨论解决方法是否完备，记录commit</a:t>
            </a:r>
            <a:r>
              <a:rPr lang="en-US" altLang="zh-CN" sz="1865" b="1" kern="0" dirty="0">
                <a:solidFill>
                  <a:schemeClr val="accent3">
                    <a:lumMod val="75000"/>
                  </a:schemeClr>
                </a:solidFill>
                <a:sym typeface="+mn-lt"/>
              </a:rPr>
              <a:t>_</a:t>
            </a:r>
            <a:r>
              <a:rPr lang="zh-CN" altLang="en-US" sz="1865" b="1" kern="0" dirty="0">
                <a:solidFill>
                  <a:schemeClr val="accent3">
                    <a:lumMod val="75000"/>
                  </a:schemeClr>
                </a:solidFill>
                <a:sym typeface="+mn-lt"/>
              </a:rPr>
              <a:t>id，与任务对应。</a:t>
            </a:r>
          </a:p>
        </p:txBody>
      </p:sp>
    </p:spTree>
    <p:extLst>
      <p:ext uri="{BB962C8B-B14F-4D97-AF65-F5344CB8AC3E}">
        <p14:creationId xmlns:p14="http://schemas.microsoft.com/office/powerpoint/2010/main" val="10158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36880" y="1640205"/>
            <a:ext cx="11318240" cy="3800475"/>
            <a:chOff x="712" y="3282"/>
            <a:chExt cx="17824" cy="5985"/>
          </a:xfrm>
        </p:grpSpPr>
        <p:cxnSp>
          <p:nvCxnSpPr>
            <p:cNvPr id="27" name="直接连接符 26"/>
            <p:cNvCxnSpPr>
              <a:stCxn id="35" idx="0"/>
            </p:cNvCxnSpPr>
            <p:nvPr/>
          </p:nvCxnSpPr>
          <p:spPr>
            <a:xfrm>
              <a:off x="9487" y="3409"/>
              <a:ext cx="0" cy="478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8844" y="3409"/>
              <a:ext cx="1285" cy="12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8844" y="5425"/>
              <a:ext cx="1285" cy="128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8844" y="7441"/>
              <a:ext cx="1285" cy="12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0432" y="5162"/>
              <a:ext cx="6124" cy="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219200">
                <a:buClrTx/>
                <a:buSzTx/>
                <a:buFontTx/>
              </a:pPr>
              <a:r>
                <a:rPr lang="zh-CN" altLang="en-US" sz="1865" b="1" kern="0" dirty="0">
                  <a:solidFill>
                    <a:schemeClr val="accent3"/>
                  </a:solidFill>
                </a:rPr>
                <a:t>机器人无法联网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432" y="5839"/>
              <a:ext cx="8104" cy="2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问题：启动机器人无法连网</a:t>
              </a:r>
            </a:p>
            <a:p>
              <a:pPr defTabSz="1219200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方案：其他组对机器人IP进行了硬编码，使我们无法正常启动</a:t>
              </a:r>
              <a:r>
                <a:rPr lang="en-US" altLang="zh-CN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----&gt;</a:t>
              </a:r>
              <a:r>
                <a:rPr lang="zh-CN" alt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在后续开发中，我们注意保存整个机器人的软件环境，保证不与其他组的工作相互干扰。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2343" y="3282"/>
              <a:ext cx="6124" cy="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219200"/>
              <a:r>
                <a:rPr lang="zh-CN" altLang="en-US" sz="1865" b="1" kern="0" dirty="0">
                  <a:solidFill>
                    <a:schemeClr val="accent3"/>
                  </a:solidFill>
                </a:rPr>
                <a:t>雷达不能正常启动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2" y="3959"/>
              <a:ext cx="7754" cy="2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219200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问题：机器人雷达不能正常启动</a:t>
              </a:r>
            </a:p>
            <a:p>
              <a:pPr algn="l" defTabSz="1219200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方案：机器人雷达扫描信息的缓冲队列过小，丢失了有效信息</a:t>
              </a:r>
              <a:r>
                <a:rPr lang="en-US" altLang="zh-CN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----&gt;</a:t>
              </a:r>
              <a:r>
                <a:rPr lang="zh-CN" alt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扩充缓冲队列，保证可以检测到环境中的障碍物点。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2343" y="7278"/>
              <a:ext cx="6124" cy="1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219200"/>
              <a:r>
                <a:rPr lang="zh-CN" altLang="en-US" sz="1865" b="1" kern="0" dirty="0">
                  <a:solidFill>
                    <a:schemeClr val="accent3"/>
                  </a:solidFill>
                  <a:sym typeface="+mn-ea"/>
                </a:rPr>
                <a:t>机械臂行为异常</a:t>
              </a:r>
              <a:endParaRPr lang="zh-CN" altLang="en-US" sz="1865" b="1" kern="0" dirty="0">
                <a:solidFill>
                  <a:schemeClr val="accent3"/>
                </a:solidFill>
              </a:endParaRPr>
            </a:p>
            <a:p>
              <a:pPr algn="r" defTabSz="1219200"/>
              <a:endParaRPr lang="zh-CN" altLang="en-US" sz="1865" b="1" kern="0" dirty="0">
                <a:solidFill>
                  <a:schemeClr val="accent3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2" y="7955"/>
              <a:ext cx="7754" cy="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问题：机械臂行为异常，每次抓取高度比预计高度低</a:t>
              </a:r>
              <a:endPara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defTabSz="1219200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方案：调整机械臂位置偏移参数到桌面高度。</a:t>
              </a:r>
              <a:endPara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31902" y="194910"/>
            <a:ext cx="7928834" cy="583565"/>
          </a:xfrm>
        </p:spPr>
        <p:txBody>
          <a:bodyPr/>
          <a:lstStyle/>
          <a:p>
            <a:r>
              <a:rPr lang="zh-CN" altLang="en-US" b="1" dirty="0"/>
              <a:t>遇到的问题及解决方案</a:t>
            </a:r>
          </a:p>
        </p:txBody>
      </p:sp>
    </p:spTree>
    <p:extLst>
      <p:ext uri="{BB962C8B-B14F-4D97-AF65-F5344CB8AC3E}">
        <p14:creationId xmlns:p14="http://schemas.microsoft.com/office/powerpoint/2010/main" val="32330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kern="0" dirty="0"/>
              <a:t>PART THREE</a:t>
            </a:r>
            <a:endParaRPr lang="zh-CN" altLang="en-US" kern="0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5194570" y="2791947"/>
            <a:ext cx="6569245" cy="748030"/>
          </a:xfrm>
        </p:spPr>
        <p:txBody>
          <a:bodyPr/>
          <a:lstStyle/>
          <a:p>
            <a:r>
              <a:rPr lang="zh-CN" altLang="en-US" dirty="0"/>
              <a:t>项目管理</a:t>
            </a:r>
            <a:r>
              <a:rPr lang="en-US" altLang="zh-CN" dirty="0"/>
              <a:t>——</a:t>
            </a:r>
            <a:r>
              <a:rPr lang="zh-CN" altLang="en-US" dirty="0"/>
              <a:t>曲折中上升</a:t>
            </a:r>
          </a:p>
        </p:txBody>
      </p:sp>
    </p:spTree>
    <p:extLst>
      <p:ext uri="{BB962C8B-B14F-4D97-AF65-F5344CB8AC3E}">
        <p14:creationId xmlns:p14="http://schemas.microsoft.com/office/powerpoint/2010/main" val="273917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27381" y="1364771"/>
            <a:ext cx="2688299" cy="436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2" name="直角三角形 21"/>
          <p:cNvSpPr/>
          <p:nvPr/>
        </p:nvSpPr>
        <p:spPr>
          <a:xfrm flipH="1">
            <a:off x="527381" y="1364771"/>
            <a:ext cx="2688299" cy="4368485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3632" y="3140969"/>
            <a:ext cx="2355797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微信</a:t>
            </a:r>
            <a:r>
              <a:rPr lang="en-US" altLang="zh-CN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</a:t>
            </a:r>
          </a:p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</a:p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看板管理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935427" y="3044957"/>
            <a:ext cx="187220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59696" y="1364771"/>
            <a:ext cx="2688299" cy="43684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37" name="直角三角形 36"/>
          <p:cNvSpPr/>
          <p:nvPr/>
        </p:nvSpPr>
        <p:spPr>
          <a:xfrm flipH="1">
            <a:off x="3359696" y="1364771"/>
            <a:ext cx="2688299" cy="4368485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25947" y="3140969"/>
            <a:ext cx="2355797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粗略任务</a:t>
            </a:r>
          </a:p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</a:p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任务细分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3767741" y="3044957"/>
            <a:ext cx="187220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192011" y="1364771"/>
            <a:ext cx="2688299" cy="436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42" name="直角三角形 41"/>
          <p:cNvSpPr/>
          <p:nvPr/>
        </p:nvSpPr>
        <p:spPr>
          <a:xfrm flipH="1">
            <a:off x="6192011" y="1364771"/>
            <a:ext cx="2688299" cy="4368485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58262" y="3140969"/>
            <a:ext cx="2355797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任务不可追踪</a:t>
            </a:r>
          </a:p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</a:p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关联到</a:t>
            </a:r>
            <a:r>
              <a:rPr lang="en-US" altLang="zh-CN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 id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6600056" y="3044957"/>
            <a:ext cx="187220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024325" y="1364771"/>
            <a:ext cx="2688299" cy="43684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47" name="直角三角形 46"/>
          <p:cNvSpPr/>
          <p:nvPr/>
        </p:nvSpPr>
        <p:spPr>
          <a:xfrm flipH="1">
            <a:off x="9024325" y="1364771"/>
            <a:ext cx="2688299" cy="4368485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271221" y="3140969"/>
            <a:ext cx="2355797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完备的</a:t>
            </a:r>
          </a:p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团队管理线！</a:t>
            </a:r>
          </a:p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和谐的</a:t>
            </a:r>
          </a:p>
          <a:p>
            <a:pPr algn="ctr" defTabSz="1218565"/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团队关系！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9432371" y="3044957"/>
            <a:ext cx="187220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93632" y="189822"/>
            <a:ext cx="7928834" cy="583565"/>
          </a:xfrm>
        </p:spPr>
        <p:txBody>
          <a:bodyPr/>
          <a:lstStyle/>
          <a:p>
            <a:r>
              <a:rPr lang="zh-CN" altLang="en-US" b="1" dirty="0"/>
              <a:t>进步的历程</a:t>
            </a:r>
          </a:p>
        </p:txBody>
      </p:sp>
      <p:grpSp>
        <p:nvGrpSpPr>
          <p:cNvPr id="54" name="组合 50"/>
          <p:cNvGrpSpPr/>
          <p:nvPr/>
        </p:nvGrpSpPr>
        <p:grpSpPr>
          <a:xfrm>
            <a:off x="1372858" y="1653214"/>
            <a:ext cx="997344" cy="1049336"/>
            <a:chOff x="6523038" y="1993900"/>
            <a:chExt cx="1339850" cy="14097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Freeform 31"/>
            <p:cNvSpPr/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2"/>
            <p:cNvSpPr/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33"/>
            <p:cNvSpPr/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4"/>
            <p:cNvSpPr/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组合 50"/>
          <p:cNvGrpSpPr/>
          <p:nvPr/>
        </p:nvGrpSpPr>
        <p:grpSpPr>
          <a:xfrm>
            <a:off x="4205173" y="1653214"/>
            <a:ext cx="997344" cy="1049336"/>
            <a:chOff x="6523038" y="1993900"/>
            <a:chExt cx="1339850" cy="14097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Freeform 31"/>
            <p:cNvSpPr/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2"/>
            <p:cNvSpPr/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3"/>
            <p:cNvSpPr/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4"/>
            <p:cNvSpPr/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0" name="组合 50"/>
          <p:cNvGrpSpPr/>
          <p:nvPr/>
        </p:nvGrpSpPr>
        <p:grpSpPr>
          <a:xfrm>
            <a:off x="7037488" y="1653214"/>
            <a:ext cx="997344" cy="1049336"/>
            <a:chOff x="6523038" y="1993900"/>
            <a:chExt cx="1339850" cy="14097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Freeform 31"/>
            <p:cNvSpPr/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2"/>
            <p:cNvSpPr/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"/>
            <p:cNvSpPr/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4"/>
            <p:cNvSpPr/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组合 50"/>
          <p:cNvGrpSpPr/>
          <p:nvPr/>
        </p:nvGrpSpPr>
        <p:grpSpPr>
          <a:xfrm>
            <a:off x="9869802" y="1653214"/>
            <a:ext cx="997344" cy="1049336"/>
            <a:chOff x="6523038" y="1993900"/>
            <a:chExt cx="1339850" cy="14097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Freeform 31"/>
            <p:cNvSpPr/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2"/>
            <p:cNvSpPr/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3"/>
            <p:cNvSpPr/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4"/>
            <p:cNvSpPr/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占位符 7"/>
          <p:cNvSpPr>
            <a:spLocks noGrp="1"/>
          </p:cNvSpPr>
          <p:nvPr/>
        </p:nvSpPr>
        <p:spPr>
          <a:xfrm>
            <a:off x="543637" y="5868635"/>
            <a:ext cx="7928834" cy="5835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感谢老师们对我们的几次提点！</a:t>
            </a:r>
          </a:p>
        </p:txBody>
      </p:sp>
    </p:spTree>
    <p:extLst>
      <p:ext uri="{BB962C8B-B14F-4D97-AF65-F5344CB8AC3E}">
        <p14:creationId xmlns:p14="http://schemas.microsoft.com/office/powerpoint/2010/main" val="117080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3812" y="216500"/>
            <a:ext cx="7928834" cy="583565"/>
          </a:xfrm>
        </p:spPr>
        <p:txBody>
          <a:bodyPr/>
          <a:lstStyle/>
          <a:p>
            <a:r>
              <a:rPr lang="zh-CN" altLang="en-US" b="1" dirty="0" smtClean="0"/>
              <a:t>项目看板的使用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12" y="948059"/>
            <a:ext cx="10477408" cy="54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3812" y="216500"/>
            <a:ext cx="7928834" cy="583565"/>
          </a:xfrm>
        </p:spPr>
        <p:txBody>
          <a:bodyPr/>
          <a:lstStyle/>
          <a:p>
            <a:r>
              <a:rPr lang="zh-CN" altLang="en-US" b="1" dirty="0" smtClean="0"/>
              <a:t>具体任务的分配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9" b="15743"/>
          <a:stretch/>
        </p:blipFill>
        <p:spPr>
          <a:xfrm>
            <a:off x="1041802" y="938043"/>
            <a:ext cx="9563008" cy="54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8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3812" y="216500"/>
            <a:ext cx="7928834" cy="583565"/>
          </a:xfrm>
        </p:spPr>
        <p:txBody>
          <a:bodyPr/>
          <a:lstStyle/>
          <a:p>
            <a:r>
              <a:rPr lang="zh-CN" altLang="en-US" b="1" dirty="0" smtClean="0"/>
              <a:t>建立</a:t>
            </a:r>
            <a:r>
              <a:rPr lang="en-US" altLang="zh-CN" b="1" dirty="0" smtClean="0"/>
              <a:t>commit</a:t>
            </a:r>
            <a:r>
              <a:rPr lang="zh-CN" altLang="en-US" b="1" dirty="0" smtClean="0"/>
              <a:t>与</a:t>
            </a:r>
            <a:r>
              <a:rPr lang="en-US" altLang="zh-CN" b="1" dirty="0" smtClean="0"/>
              <a:t>task</a:t>
            </a:r>
            <a:r>
              <a:rPr lang="zh-CN" altLang="en-US" b="1" dirty="0" smtClean="0"/>
              <a:t>的对应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" b="10737"/>
          <a:stretch/>
        </p:blipFill>
        <p:spPr>
          <a:xfrm>
            <a:off x="673812" y="934179"/>
            <a:ext cx="9930998" cy="54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3812" y="216500"/>
            <a:ext cx="7928834" cy="583565"/>
          </a:xfrm>
        </p:spPr>
        <p:txBody>
          <a:bodyPr/>
          <a:lstStyle/>
          <a:p>
            <a:r>
              <a:rPr lang="zh-CN" altLang="en-US" b="1" dirty="0" smtClean="0"/>
              <a:t>任务完成进度追踪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t="2021" r="1090" b="2603"/>
          <a:stretch/>
        </p:blipFill>
        <p:spPr>
          <a:xfrm>
            <a:off x="1231373" y="959005"/>
            <a:ext cx="9121698" cy="57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3812" y="216500"/>
            <a:ext cx="7928834" cy="583565"/>
          </a:xfrm>
        </p:spPr>
        <p:txBody>
          <a:bodyPr/>
          <a:lstStyle/>
          <a:p>
            <a:r>
              <a:rPr lang="zh-CN" altLang="en-US" b="1" dirty="0" smtClean="0"/>
              <a:t>周报与互评制度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41" y="1086429"/>
            <a:ext cx="9316437" cy="559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 One </a:t>
            </a:r>
            <a:r>
              <a:rPr lang="zh-CN" altLang="en-US" dirty="0" smtClean="0"/>
              <a:t>产品效果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1628247" y="2599733"/>
            <a:ext cx="3367087" cy="400110"/>
          </a:xfrm>
        </p:spPr>
        <p:txBody>
          <a:bodyPr/>
          <a:lstStyle/>
          <a:p>
            <a:r>
              <a:rPr lang="en-US" altLang="zh-CN" dirty="0"/>
              <a:t>Part Two </a:t>
            </a:r>
            <a:r>
              <a:rPr lang="zh-CN" altLang="en-US" dirty="0" smtClean="0"/>
              <a:t>技术</a:t>
            </a:r>
            <a:r>
              <a:rPr lang="zh-CN" altLang="en-US" dirty="0"/>
              <a:t>攻关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1628247" y="3800847"/>
            <a:ext cx="3367087" cy="400110"/>
          </a:xfrm>
        </p:spPr>
        <p:txBody>
          <a:bodyPr/>
          <a:lstStyle/>
          <a:p>
            <a:r>
              <a:rPr lang="en-US" altLang="zh-CN" dirty="0"/>
              <a:t>Part Three </a:t>
            </a:r>
            <a:r>
              <a:rPr lang="zh-CN" altLang="en-US" dirty="0" smtClean="0"/>
              <a:t>项目管理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1628247" y="5001961"/>
            <a:ext cx="3367087" cy="400110"/>
          </a:xfrm>
        </p:spPr>
        <p:txBody>
          <a:bodyPr/>
          <a:lstStyle/>
          <a:p>
            <a:r>
              <a:rPr lang="en-US" altLang="zh-CN" dirty="0"/>
              <a:t>Part Four </a:t>
            </a:r>
            <a:r>
              <a:rPr lang="zh-CN" altLang="en-US" dirty="0"/>
              <a:t>宣传片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9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3812" y="216500"/>
            <a:ext cx="7928834" cy="583565"/>
          </a:xfrm>
        </p:spPr>
        <p:txBody>
          <a:bodyPr/>
          <a:lstStyle/>
          <a:p>
            <a:r>
              <a:rPr lang="zh-CN" altLang="en-US" b="1" dirty="0" smtClean="0"/>
              <a:t>基于 </a:t>
            </a:r>
            <a:r>
              <a:rPr lang="en-US" altLang="zh-CN" b="1" dirty="0" smtClean="0"/>
              <a:t>issue </a:t>
            </a:r>
            <a:r>
              <a:rPr lang="zh-CN" altLang="en-US" b="1" dirty="0" smtClean="0"/>
              <a:t>的问题管理策略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977" r="1050" b="15772"/>
          <a:stretch/>
        </p:blipFill>
        <p:spPr>
          <a:xfrm>
            <a:off x="1360449" y="1003610"/>
            <a:ext cx="9099395" cy="57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3812" y="216500"/>
            <a:ext cx="7928834" cy="583565"/>
          </a:xfrm>
        </p:spPr>
        <p:txBody>
          <a:bodyPr/>
          <a:lstStyle/>
          <a:p>
            <a:r>
              <a:rPr lang="zh-CN" altLang="en-US" b="1" dirty="0" smtClean="0"/>
              <a:t>基于 </a:t>
            </a:r>
            <a:r>
              <a:rPr lang="en-US" altLang="zh-CN" b="1" dirty="0" smtClean="0"/>
              <a:t>issue </a:t>
            </a:r>
            <a:r>
              <a:rPr lang="zh-CN" altLang="en-US" b="1" dirty="0" smtClean="0"/>
              <a:t>的成员沟通方式</a:t>
            </a:r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160" r="1109" b="5486"/>
          <a:stretch/>
        </p:blipFill>
        <p:spPr>
          <a:xfrm>
            <a:off x="1260088" y="970156"/>
            <a:ext cx="9556595" cy="57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8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73812" y="216500"/>
            <a:ext cx="7928834" cy="583565"/>
          </a:xfrm>
        </p:spPr>
        <p:txBody>
          <a:bodyPr/>
          <a:lstStyle/>
          <a:p>
            <a:r>
              <a:rPr lang="zh-CN" altLang="en-US" b="1" dirty="0" smtClean="0"/>
              <a:t>有效的版本控制和清晰的文件结构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9" y="998712"/>
            <a:ext cx="10058400" cy="53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9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>
            <a:endCxn id="14" idx="4"/>
          </p:cNvCxnSpPr>
          <p:nvPr/>
        </p:nvCxnSpPr>
        <p:spPr>
          <a:xfrm flipH="1" flipV="1">
            <a:off x="5131435" y="2734310"/>
            <a:ext cx="645160" cy="27876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5644404" y="1728387"/>
            <a:ext cx="3660407" cy="366040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23330" y="3115310"/>
            <a:ext cx="2302510" cy="1447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46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我们在整个开发流程中，使用</a:t>
            </a:r>
            <a:r>
              <a:rPr lang="en-US" altLang="zh-CN" sz="1465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WorkTile</a:t>
            </a:r>
            <a:r>
              <a:rPr lang="zh-CN" altLang="en-US" sz="146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进行</a:t>
            </a:r>
            <a:r>
              <a:rPr lang="zh-CN" altLang="en-US" sz="1465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看板管理</a:t>
            </a:r>
            <a:r>
              <a:rPr lang="zh-CN" altLang="en-US" sz="146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，使用</a:t>
            </a:r>
            <a:r>
              <a:rPr lang="en-US" altLang="zh-CN" sz="1465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github</a:t>
            </a:r>
            <a:r>
              <a:rPr lang="zh-CN" altLang="en-US" sz="146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进行</a:t>
            </a:r>
            <a:r>
              <a:rPr lang="zh-CN" altLang="en-US" sz="1465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代码和问题管理</a:t>
            </a:r>
            <a:r>
              <a:rPr lang="zh-CN" altLang="en-US" sz="146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22" name="矩形 21"/>
          <p:cNvSpPr/>
          <p:nvPr/>
        </p:nvSpPr>
        <p:spPr>
          <a:xfrm>
            <a:off x="6122056" y="2632763"/>
            <a:ext cx="270510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2135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Team103</a:t>
            </a:r>
            <a:r>
              <a:rPr lang="zh-CN" altLang="en-US" sz="2135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团队管理线</a:t>
            </a:r>
          </a:p>
        </p:txBody>
      </p:sp>
      <p:cxnSp>
        <p:nvCxnSpPr>
          <p:cNvPr id="10" name="直接连接符 9"/>
          <p:cNvCxnSpPr>
            <a:stCxn id="20" idx="7"/>
            <a:endCxn id="11" idx="3"/>
          </p:cNvCxnSpPr>
          <p:nvPr/>
        </p:nvCxnSpPr>
        <p:spPr>
          <a:xfrm flipV="1">
            <a:off x="8768756" y="1654206"/>
            <a:ext cx="727710" cy="6102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rot="1140000">
            <a:off x="9417685" y="527050"/>
            <a:ext cx="1567180" cy="156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19080000">
            <a:off x="3380740" y="905510"/>
            <a:ext cx="2098040" cy="20980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cxnSp>
        <p:nvCxnSpPr>
          <p:cNvPr id="23" name="直接连接符 22"/>
          <p:cNvCxnSpPr>
            <a:stCxn id="20" idx="2"/>
            <a:endCxn id="25" idx="6"/>
          </p:cNvCxnSpPr>
          <p:nvPr/>
        </p:nvCxnSpPr>
        <p:spPr>
          <a:xfrm flipH="1">
            <a:off x="3133613" y="3558590"/>
            <a:ext cx="2510790" cy="36068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924560" y="2814320"/>
            <a:ext cx="2209165" cy="2209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665" kern="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>
            <a:stCxn id="20" idx="5"/>
            <a:endCxn id="32" idx="1"/>
          </p:cNvCxnSpPr>
          <p:nvPr/>
        </p:nvCxnSpPr>
        <p:spPr>
          <a:xfrm>
            <a:off x="8768755" y="4852738"/>
            <a:ext cx="992505" cy="59372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20460000">
            <a:off x="9669780" y="4939030"/>
            <a:ext cx="1806575" cy="18065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665" kern="0">
              <a:solidFill>
                <a:schemeClr val="bg1"/>
              </a:solidFill>
            </a:endParaRPr>
          </a:p>
        </p:txBody>
      </p:sp>
      <p:cxnSp>
        <p:nvCxnSpPr>
          <p:cNvPr id="35" name="直接连接符 34"/>
          <p:cNvCxnSpPr>
            <a:stCxn id="20" idx="3"/>
            <a:endCxn id="37" idx="7"/>
          </p:cNvCxnSpPr>
          <p:nvPr/>
        </p:nvCxnSpPr>
        <p:spPr>
          <a:xfrm flipH="1">
            <a:off x="5303524" y="4852739"/>
            <a:ext cx="876935" cy="53594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4103370" y="5182870"/>
            <a:ext cx="1405890" cy="14058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cxnSp>
        <p:nvCxnSpPr>
          <p:cNvPr id="41" name="直接连接符 40"/>
          <p:cNvCxnSpPr>
            <a:stCxn id="20" idx="6"/>
            <a:endCxn id="43" idx="2"/>
          </p:cNvCxnSpPr>
          <p:nvPr/>
        </p:nvCxnSpPr>
        <p:spPr>
          <a:xfrm flipV="1">
            <a:off x="9304810" y="3502076"/>
            <a:ext cx="1203960" cy="5651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0508615" y="2785110"/>
            <a:ext cx="1433830" cy="14338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257675" y="5424805"/>
            <a:ext cx="109791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组织组员</a:t>
            </a:r>
          </a:p>
          <a:p>
            <a:pPr algn="ctr" defTabSz="1218565">
              <a:lnSpc>
                <a:spcPct val="150000"/>
              </a:lnSpc>
            </a:pP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召开例会</a:t>
            </a:r>
          </a:p>
        </p:txBody>
      </p:sp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95402" y="180606"/>
            <a:ext cx="7928834" cy="583565"/>
          </a:xfrm>
        </p:spPr>
        <p:txBody>
          <a:bodyPr/>
          <a:lstStyle/>
          <a:p>
            <a:r>
              <a:rPr lang="zh-CN" altLang="en-US" b="1" dirty="0"/>
              <a:t>我们的团队管理优势</a:t>
            </a:r>
          </a:p>
        </p:txBody>
      </p:sp>
      <p:sp>
        <p:nvSpPr>
          <p:cNvPr id="2" name="矩形 1"/>
          <p:cNvSpPr/>
          <p:nvPr/>
        </p:nvSpPr>
        <p:spPr>
          <a:xfrm>
            <a:off x="9606915" y="641350"/>
            <a:ext cx="118745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关键节点上传日报、周报</a:t>
            </a:r>
          </a:p>
        </p:txBody>
      </p:sp>
      <p:sp>
        <p:nvSpPr>
          <p:cNvPr id="5" name="矩形 4"/>
          <p:cNvSpPr/>
          <p:nvPr/>
        </p:nvSpPr>
        <p:spPr>
          <a:xfrm>
            <a:off x="9883140" y="5172710"/>
            <a:ext cx="137922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发现问题体现到</a:t>
            </a:r>
            <a:r>
              <a:rPr lang="en-US" altLang="zh-CN" kern="0" dirty="0">
                <a:solidFill>
                  <a:schemeClr val="bg1"/>
                </a:solidFill>
                <a:latin typeface="+mn-ea"/>
              </a:rPr>
              <a:t>issue</a:t>
            </a: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，并尽快解决</a:t>
            </a:r>
          </a:p>
        </p:txBody>
      </p:sp>
      <p:sp>
        <p:nvSpPr>
          <p:cNvPr id="6" name="矩形 5"/>
          <p:cNvSpPr/>
          <p:nvPr/>
        </p:nvSpPr>
        <p:spPr>
          <a:xfrm>
            <a:off x="3367405" y="1285240"/>
            <a:ext cx="212407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严格按项目计划阶段迭代，总结与修复上一期问题</a:t>
            </a:r>
          </a:p>
        </p:txBody>
      </p:sp>
      <p:sp>
        <p:nvSpPr>
          <p:cNvPr id="7" name="矩形 6"/>
          <p:cNvSpPr/>
          <p:nvPr/>
        </p:nvSpPr>
        <p:spPr>
          <a:xfrm>
            <a:off x="10640695" y="2833370"/>
            <a:ext cx="116967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看板分配到具体的负责人</a:t>
            </a:r>
          </a:p>
        </p:txBody>
      </p:sp>
      <p:sp>
        <p:nvSpPr>
          <p:cNvPr id="8" name="矩形 7"/>
          <p:cNvSpPr/>
          <p:nvPr/>
        </p:nvSpPr>
        <p:spPr>
          <a:xfrm>
            <a:off x="1072515" y="3249930"/>
            <a:ext cx="191325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每次提交对应到个人、</a:t>
            </a:r>
            <a:r>
              <a:rPr lang="en-US" altLang="zh-CN" kern="0" dirty="0">
                <a:solidFill>
                  <a:schemeClr val="bg1"/>
                </a:solidFill>
                <a:latin typeface="+mn-ea"/>
              </a:rPr>
              <a:t>commit id</a:t>
            </a: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和修复的问题</a:t>
            </a:r>
          </a:p>
        </p:txBody>
      </p:sp>
    </p:spTree>
    <p:extLst>
      <p:ext uri="{BB962C8B-B14F-4D97-AF65-F5344CB8AC3E}">
        <p14:creationId xmlns:p14="http://schemas.microsoft.com/office/powerpoint/2010/main" val="24733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kern="0" dirty="0"/>
              <a:t>PART FOUR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5194570" y="2791947"/>
            <a:ext cx="6569245" cy="748030"/>
          </a:xfrm>
        </p:spPr>
        <p:txBody>
          <a:bodyPr/>
          <a:lstStyle/>
          <a:p>
            <a:r>
              <a:rPr lang="zh-CN" altLang="en-US" dirty="0" smtClean="0"/>
              <a:t>麒麟科技宣传片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52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257792" y="-7642582"/>
            <a:ext cx="5675952" cy="92165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165333" y="-8371200"/>
            <a:ext cx="7860873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zh-CN" sz="3733" kern="0">
                <a:solidFill>
                  <a:srgbClr val="1A7BAE"/>
                </a:solidFill>
              </a:rPr>
              <a:t>THANKS</a:t>
            </a:r>
            <a:r>
              <a:rPr lang="en-US" altLang="zh-CN" sz="3733" kern="0">
                <a:solidFill>
                  <a:srgbClr val="BF3420"/>
                </a:solidFill>
              </a:rPr>
              <a:t> </a:t>
            </a:r>
            <a:r>
              <a:rPr lang="en-US" altLang="zh-CN" sz="3733" kern="0">
                <a:solidFill>
                  <a:srgbClr val="95BC49"/>
                </a:solidFill>
              </a:rPr>
              <a:t>FOR</a:t>
            </a:r>
            <a:r>
              <a:rPr lang="zh-CN" altLang="en-US" sz="3733" kern="0">
                <a:solidFill>
                  <a:srgbClr val="1A7BAE"/>
                </a:solidFill>
              </a:rPr>
              <a:t> </a:t>
            </a:r>
            <a:r>
              <a:rPr lang="en-US" altLang="zh-CN" sz="3733" kern="0">
                <a:solidFill>
                  <a:srgbClr val="FDA907"/>
                </a:solidFill>
              </a:rPr>
              <a:t>YOUR</a:t>
            </a:r>
            <a:r>
              <a:rPr lang="en-US" altLang="zh-CN" sz="3733" kern="0">
                <a:solidFill>
                  <a:srgbClr val="1A7BAE"/>
                </a:solidFill>
              </a:rPr>
              <a:t> </a:t>
            </a:r>
            <a:r>
              <a:rPr lang="en-US" altLang="zh-CN" sz="3733" kern="0">
                <a:solidFill>
                  <a:srgbClr val="BF3420"/>
                </a:solidFill>
              </a:rPr>
              <a:t>WATCHING</a:t>
            </a:r>
          </a:p>
        </p:txBody>
      </p:sp>
      <p:sp>
        <p:nvSpPr>
          <p:cNvPr id="29" name="矩形 28"/>
          <p:cNvSpPr/>
          <p:nvPr/>
        </p:nvSpPr>
        <p:spPr>
          <a:xfrm>
            <a:off x="2705391" y="-7503108"/>
            <a:ext cx="6780755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Lamet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Consectetaur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Cillium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Adipisicing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Pecu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Eiusmod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Tempor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Incididunt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Labore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Dolore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Magna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pic>
        <p:nvPicPr>
          <p:cNvPr id="2" name="麒麟科技宣传片_申优_Trim_Trim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257792" y="-7642582"/>
            <a:ext cx="5675952" cy="92165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165333" y="-8371200"/>
            <a:ext cx="7860873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zh-CN" sz="3733" kern="0">
                <a:solidFill>
                  <a:srgbClr val="1A7BAE"/>
                </a:solidFill>
              </a:rPr>
              <a:t>THANKS</a:t>
            </a:r>
            <a:r>
              <a:rPr lang="en-US" altLang="zh-CN" sz="3733" kern="0">
                <a:solidFill>
                  <a:srgbClr val="BF3420"/>
                </a:solidFill>
              </a:rPr>
              <a:t> </a:t>
            </a:r>
            <a:r>
              <a:rPr lang="en-US" altLang="zh-CN" sz="3733" kern="0">
                <a:solidFill>
                  <a:srgbClr val="95BC49"/>
                </a:solidFill>
              </a:rPr>
              <a:t>FOR</a:t>
            </a:r>
            <a:r>
              <a:rPr lang="zh-CN" altLang="en-US" sz="3733" kern="0">
                <a:solidFill>
                  <a:srgbClr val="1A7BAE"/>
                </a:solidFill>
              </a:rPr>
              <a:t> </a:t>
            </a:r>
            <a:r>
              <a:rPr lang="en-US" altLang="zh-CN" sz="3733" kern="0">
                <a:solidFill>
                  <a:srgbClr val="FDA907"/>
                </a:solidFill>
              </a:rPr>
              <a:t>YOUR</a:t>
            </a:r>
            <a:r>
              <a:rPr lang="en-US" altLang="zh-CN" sz="3733" kern="0">
                <a:solidFill>
                  <a:srgbClr val="1A7BAE"/>
                </a:solidFill>
              </a:rPr>
              <a:t> </a:t>
            </a:r>
            <a:r>
              <a:rPr lang="en-US" altLang="zh-CN" sz="3733" kern="0">
                <a:solidFill>
                  <a:srgbClr val="BF3420"/>
                </a:solidFill>
              </a:rPr>
              <a:t>WATCHING</a:t>
            </a:r>
          </a:p>
        </p:txBody>
      </p:sp>
      <p:sp>
        <p:nvSpPr>
          <p:cNvPr id="29" name="矩形 28"/>
          <p:cNvSpPr/>
          <p:nvPr/>
        </p:nvSpPr>
        <p:spPr>
          <a:xfrm>
            <a:off x="2705391" y="-7503108"/>
            <a:ext cx="6780755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Lamet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Consectetaur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Cillium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Adipisicing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Pecu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Eiusmod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Tempor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Incididunt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Labore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Dolore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Magna </a:t>
            </a:r>
            <a:r>
              <a:rPr lang="en-US" altLang="zh-CN" sz="1333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Aliqua</a:t>
            </a:r>
            <a:r>
              <a:rPr lang="en-US" altLang="zh-CN" sz="1333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感谢您付出的时间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468529" y="3431373"/>
            <a:ext cx="5254474" cy="294632"/>
          </a:xfrm>
        </p:spPr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5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5194570" y="1826018"/>
            <a:ext cx="6569245" cy="1015663"/>
          </a:xfrm>
        </p:spPr>
        <p:txBody>
          <a:bodyPr/>
          <a:lstStyle/>
          <a:p>
            <a:r>
              <a:rPr lang="en-US" altLang="zh-CN" kern="0" dirty="0"/>
              <a:t>PART ONE</a:t>
            </a:r>
            <a:endParaRPr lang="zh-CN" altLang="en-US" kern="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5194570" y="2791947"/>
            <a:ext cx="6569245" cy="748988"/>
          </a:xfrm>
        </p:spPr>
        <p:txBody>
          <a:bodyPr/>
          <a:lstStyle/>
          <a:p>
            <a:r>
              <a:rPr lang="zh-CN" altLang="en-US" dirty="0" smtClean="0"/>
              <a:t>产品效果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12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68"/>
          <p:cNvSpPr/>
          <p:nvPr/>
        </p:nvSpPr>
        <p:spPr>
          <a:xfrm>
            <a:off x="5706203" y="3295389"/>
            <a:ext cx="1869023" cy="1848859"/>
          </a:xfrm>
          <a:custGeom>
            <a:avLst/>
            <a:gdLst/>
            <a:ahLst/>
            <a:cxnLst/>
            <a:rect l="l" t="t" r="r" b="b"/>
            <a:pathLst>
              <a:path w="1401767" h="1386644">
                <a:moveTo>
                  <a:pt x="233035" y="0"/>
                </a:moveTo>
                <a:lnTo>
                  <a:pt x="640881" y="0"/>
                </a:lnTo>
                <a:cubicBezTo>
                  <a:pt x="633096" y="19935"/>
                  <a:pt x="629318" y="41634"/>
                  <a:pt x="629318" y="64216"/>
                </a:cubicBezTo>
                <a:cubicBezTo>
                  <a:pt x="629318" y="173647"/>
                  <a:pt x="718028" y="262357"/>
                  <a:pt x="827459" y="262357"/>
                </a:cubicBezTo>
                <a:cubicBezTo>
                  <a:pt x="936890" y="262357"/>
                  <a:pt x="1025600" y="173647"/>
                  <a:pt x="1025600" y="64216"/>
                </a:cubicBezTo>
                <a:cubicBezTo>
                  <a:pt x="1025600" y="41634"/>
                  <a:pt x="1021823" y="19935"/>
                  <a:pt x="1014038" y="0"/>
                </a:cubicBezTo>
                <a:lnTo>
                  <a:pt x="1401767" y="0"/>
                </a:lnTo>
                <a:lnTo>
                  <a:pt x="1401767" y="1168732"/>
                </a:lnTo>
                <a:lnTo>
                  <a:pt x="956993" y="1168732"/>
                </a:lnTo>
                <a:cubicBezTo>
                  <a:pt x="968847" y="1188427"/>
                  <a:pt x="974696" y="1211557"/>
                  <a:pt x="974696" y="1236054"/>
                </a:cubicBezTo>
                <a:cubicBezTo>
                  <a:pt x="974696" y="1319223"/>
                  <a:pt x="907275" y="1386644"/>
                  <a:pt x="824106" y="1386644"/>
                </a:cubicBezTo>
                <a:cubicBezTo>
                  <a:pt x="740937" y="1386644"/>
                  <a:pt x="673516" y="1319223"/>
                  <a:pt x="673516" y="1236054"/>
                </a:cubicBezTo>
                <a:cubicBezTo>
                  <a:pt x="673516" y="1211557"/>
                  <a:pt x="679365" y="1188427"/>
                  <a:pt x="691220" y="1168732"/>
                </a:cubicBezTo>
                <a:lnTo>
                  <a:pt x="233035" y="1168732"/>
                </a:lnTo>
                <a:lnTo>
                  <a:pt x="233035" y="733499"/>
                </a:lnTo>
                <a:cubicBezTo>
                  <a:pt x="212516" y="743855"/>
                  <a:pt x="189291" y="749187"/>
                  <a:pt x="164821" y="749187"/>
                </a:cubicBezTo>
                <a:cubicBezTo>
                  <a:pt x="73793" y="749187"/>
                  <a:pt x="0" y="675395"/>
                  <a:pt x="0" y="584366"/>
                </a:cubicBezTo>
                <a:cubicBezTo>
                  <a:pt x="0" y="493338"/>
                  <a:pt x="73793" y="419545"/>
                  <a:pt x="164821" y="419545"/>
                </a:cubicBezTo>
                <a:cubicBezTo>
                  <a:pt x="189291" y="419545"/>
                  <a:pt x="212516" y="424878"/>
                  <a:pt x="233035" y="435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4" name="矩形 65"/>
          <p:cNvSpPr/>
          <p:nvPr/>
        </p:nvSpPr>
        <p:spPr>
          <a:xfrm>
            <a:off x="4127781" y="2996952"/>
            <a:ext cx="1875155" cy="1856747"/>
          </a:xfrm>
          <a:custGeom>
            <a:avLst/>
            <a:gdLst/>
            <a:ahLst/>
            <a:cxnLst/>
            <a:rect l="l" t="t" r="r" b="b"/>
            <a:pathLst>
              <a:path w="1406366" h="1392560">
                <a:moveTo>
                  <a:pt x="822000" y="0"/>
                </a:moveTo>
                <a:cubicBezTo>
                  <a:pt x="913029" y="0"/>
                  <a:pt x="986821" y="73793"/>
                  <a:pt x="986821" y="164821"/>
                </a:cubicBezTo>
                <a:cubicBezTo>
                  <a:pt x="986821" y="185675"/>
                  <a:pt x="982948" y="205623"/>
                  <a:pt x="975467" y="223828"/>
                </a:cubicBezTo>
                <a:lnTo>
                  <a:pt x="1406366" y="223828"/>
                </a:lnTo>
                <a:lnTo>
                  <a:pt x="1406366" y="633859"/>
                </a:lnTo>
                <a:cubicBezTo>
                  <a:pt x="1386081" y="625588"/>
                  <a:pt x="1363875" y="621361"/>
                  <a:pt x="1340681" y="621361"/>
                </a:cubicBezTo>
                <a:cubicBezTo>
                  <a:pt x="1237497" y="621361"/>
                  <a:pt x="1153848" y="705009"/>
                  <a:pt x="1153848" y="808194"/>
                </a:cubicBezTo>
                <a:cubicBezTo>
                  <a:pt x="1153848" y="911379"/>
                  <a:pt x="1237497" y="995027"/>
                  <a:pt x="1340681" y="995027"/>
                </a:cubicBezTo>
                <a:cubicBezTo>
                  <a:pt x="1363875" y="995027"/>
                  <a:pt x="1386081" y="990802"/>
                  <a:pt x="1406366" y="982530"/>
                </a:cubicBezTo>
                <a:lnTo>
                  <a:pt x="1406366" y="1392560"/>
                </a:lnTo>
                <a:lnTo>
                  <a:pt x="237634" y="1392560"/>
                </a:lnTo>
                <a:lnTo>
                  <a:pt x="237634" y="927784"/>
                </a:lnTo>
                <a:cubicBezTo>
                  <a:pt x="214351" y="948086"/>
                  <a:pt x="183720" y="958784"/>
                  <a:pt x="150590" y="958784"/>
                </a:cubicBezTo>
                <a:cubicBezTo>
                  <a:pt x="67421" y="958784"/>
                  <a:pt x="0" y="891363"/>
                  <a:pt x="0" y="808194"/>
                </a:cubicBezTo>
                <a:cubicBezTo>
                  <a:pt x="0" y="725025"/>
                  <a:pt x="67421" y="657604"/>
                  <a:pt x="150590" y="657604"/>
                </a:cubicBezTo>
                <a:cubicBezTo>
                  <a:pt x="183720" y="657604"/>
                  <a:pt x="214351" y="668302"/>
                  <a:pt x="237634" y="688604"/>
                </a:cubicBezTo>
                <a:lnTo>
                  <a:pt x="237634" y="223828"/>
                </a:lnTo>
                <a:lnTo>
                  <a:pt x="668533" y="223828"/>
                </a:lnTo>
                <a:cubicBezTo>
                  <a:pt x="661052" y="205623"/>
                  <a:pt x="657179" y="185675"/>
                  <a:pt x="657179" y="164821"/>
                </a:cubicBezTo>
                <a:cubicBezTo>
                  <a:pt x="657179" y="73793"/>
                  <a:pt x="730972" y="0"/>
                  <a:pt x="8220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5" name="椭圆 75"/>
          <p:cNvSpPr/>
          <p:nvPr/>
        </p:nvSpPr>
        <p:spPr>
          <a:xfrm>
            <a:off x="4444627" y="1364771"/>
            <a:ext cx="1900883" cy="1911877"/>
          </a:xfrm>
          <a:custGeom>
            <a:avLst/>
            <a:gdLst/>
            <a:ahLst/>
            <a:cxnLst/>
            <a:rect l="l" t="t" r="r" b="b"/>
            <a:pathLst>
              <a:path w="1425662" h="1433908">
                <a:moveTo>
                  <a:pt x="584366" y="0"/>
                </a:moveTo>
                <a:cubicBezTo>
                  <a:pt x="667535" y="0"/>
                  <a:pt x="734956" y="67421"/>
                  <a:pt x="734956" y="150590"/>
                </a:cubicBezTo>
                <a:cubicBezTo>
                  <a:pt x="734956" y="197370"/>
                  <a:pt x="713626" y="239167"/>
                  <a:pt x="678832" y="265176"/>
                </a:cubicBezTo>
                <a:lnTo>
                  <a:pt x="1168733" y="265176"/>
                </a:lnTo>
                <a:lnTo>
                  <a:pt x="1168733" y="716520"/>
                </a:lnTo>
                <a:cubicBezTo>
                  <a:pt x="1193634" y="695548"/>
                  <a:pt x="1225973" y="684721"/>
                  <a:pt x="1260841" y="684721"/>
                </a:cubicBezTo>
                <a:cubicBezTo>
                  <a:pt x="1351870" y="684721"/>
                  <a:pt x="1425662" y="758513"/>
                  <a:pt x="1425662" y="849542"/>
                </a:cubicBezTo>
                <a:cubicBezTo>
                  <a:pt x="1425662" y="940571"/>
                  <a:pt x="1351870" y="1014363"/>
                  <a:pt x="1260841" y="1014363"/>
                </a:cubicBezTo>
                <a:cubicBezTo>
                  <a:pt x="1225973" y="1014363"/>
                  <a:pt x="1193634" y="1003536"/>
                  <a:pt x="1168733" y="982566"/>
                </a:cubicBezTo>
                <a:lnTo>
                  <a:pt x="1168733" y="1433908"/>
                </a:lnTo>
                <a:lnTo>
                  <a:pt x="765724" y="1433908"/>
                </a:lnTo>
                <a:cubicBezTo>
                  <a:pt x="770905" y="1418114"/>
                  <a:pt x="773249" y="1401256"/>
                  <a:pt x="773249" y="1383851"/>
                </a:cubicBezTo>
                <a:cubicBezTo>
                  <a:pt x="773249" y="1279093"/>
                  <a:pt x="688325" y="1194168"/>
                  <a:pt x="583566" y="1194168"/>
                </a:cubicBezTo>
                <a:cubicBezTo>
                  <a:pt x="478807" y="1194168"/>
                  <a:pt x="393882" y="1279093"/>
                  <a:pt x="393882" y="1383851"/>
                </a:cubicBezTo>
                <a:cubicBezTo>
                  <a:pt x="393882" y="1401256"/>
                  <a:pt x="396227" y="1418114"/>
                  <a:pt x="401408" y="1433908"/>
                </a:cubicBezTo>
                <a:lnTo>
                  <a:pt x="0" y="1433908"/>
                </a:lnTo>
                <a:lnTo>
                  <a:pt x="0" y="265176"/>
                </a:lnTo>
                <a:lnTo>
                  <a:pt x="489901" y="265176"/>
                </a:lnTo>
                <a:cubicBezTo>
                  <a:pt x="455106" y="239167"/>
                  <a:pt x="433776" y="197370"/>
                  <a:pt x="433776" y="150590"/>
                </a:cubicBezTo>
                <a:cubicBezTo>
                  <a:pt x="433776" y="67421"/>
                  <a:pt x="501197" y="0"/>
                  <a:pt x="5843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6" name="椭圆 76"/>
          <p:cNvSpPr/>
          <p:nvPr/>
        </p:nvSpPr>
        <p:spPr>
          <a:xfrm>
            <a:off x="6025856" y="1718339"/>
            <a:ext cx="1846341" cy="1877963"/>
          </a:xfrm>
          <a:custGeom>
            <a:avLst/>
            <a:gdLst/>
            <a:ahLst/>
            <a:cxnLst/>
            <a:rect l="l" t="t" r="r" b="b"/>
            <a:pathLst>
              <a:path w="1384756" h="1408472">
                <a:moveTo>
                  <a:pt x="0" y="0"/>
                </a:moveTo>
                <a:lnTo>
                  <a:pt x="1168732" y="0"/>
                </a:lnTo>
                <a:lnTo>
                  <a:pt x="1168732" y="450207"/>
                </a:lnTo>
                <a:cubicBezTo>
                  <a:pt x="1188073" y="439244"/>
                  <a:pt x="1210481" y="433776"/>
                  <a:pt x="1234166" y="433776"/>
                </a:cubicBezTo>
                <a:cubicBezTo>
                  <a:pt x="1317335" y="433776"/>
                  <a:pt x="1384756" y="501197"/>
                  <a:pt x="1384756" y="584366"/>
                </a:cubicBezTo>
                <a:cubicBezTo>
                  <a:pt x="1384756" y="667535"/>
                  <a:pt x="1317335" y="734956"/>
                  <a:pt x="1234166" y="734956"/>
                </a:cubicBezTo>
                <a:cubicBezTo>
                  <a:pt x="1210481" y="734956"/>
                  <a:pt x="1188073" y="729488"/>
                  <a:pt x="1168732" y="718526"/>
                </a:cubicBezTo>
                <a:lnTo>
                  <a:pt x="1168732" y="1168732"/>
                </a:lnTo>
                <a:lnTo>
                  <a:pt x="728979" y="1168732"/>
                </a:lnTo>
                <a:cubicBezTo>
                  <a:pt x="742528" y="1190517"/>
                  <a:pt x="749187" y="1216306"/>
                  <a:pt x="749187" y="1243651"/>
                </a:cubicBezTo>
                <a:cubicBezTo>
                  <a:pt x="749187" y="1334680"/>
                  <a:pt x="675394" y="1408472"/>
                  <a:pt x="584366" y="1408472"/>
                </a:cubicBezTo>
                <a:cubicBezTo>
                  <a:pt x="493337" y="1408472"/>
                  <a:pt x="419545" y="1334680"/>
                  <a:pt x="419545" y="1243651"/>
                </a:cubicBezTo>
                <a:cubicBezTo>
                  <a:pt x="419545" y="1216306"/>
                  <a:pt x="426204" y="1190517"/>
                  <a:pt x="439754" y="1168732"/>
                </a:cubicBezTo>
                <a:lnTo>
                  <a:pt x="0" y="1168732"/>
                </a:lnTo>
                <a:lnTo>
                  <a:pt x="0" y="761099"/>
                </a:lnTo>
                <a:cubicBezTo>
                  <a:pt x="24839" y="773303"/>
                  <a:pt x="52809" y="779836"/>
                  <a:pt x="82305" y="779836"/>
                </a:cubicBezTo>
                <a:cubicBezTo>
                  <a:pt x="190260" y="779836"/>
                  <a:pt x="277774" y="692321"/>
                  <a:pt x="277774" y="584366"/>
                </a:cubicBezTo>
                <a:cubicBezTo>
                  <a:pt x="277774" y="476411"/>
                  <a:pt x="190260" y="388896"/>
                  <a:pt x="82305" y="388896"/>
                </a:cubicBezTo>
                <a:cubicBezTo>
                  <a:pt x="52809" y="388896"/>
                  <a:pt x="24839" y="395429"/>
                  <a:pt x="0" y="40763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59830" y="2107305"/>
            <a:ext cx="1344149" cy="66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865" b="1" kern="0" dirty="0" smtClean="0">
                <a:solidFill>
                  <a:schemeClr val="bg1"/>
                </a:solidFill>
              </a:rPr>
              <a:t>基本</a:t>
            </a:r>
            <a:endParaRPr lang="en-US" altLang="zh-CN" sz="1865" b="1" kern="0" dirty="0" smtClean="0">
              <a:solidFill>
                <a:schemeClr val="bg1"/>
              </a:solidFill>
            </a:endParaRPr>
          </a:p>
          <a:p>
            <a:pPr algn="ctr" defTabSz="1218565"/>
            <a:r>
              <a:rPr lang="zh-CN" altLang="en-US" sz="1865" b="1" kern="0" dirty="0" smtClean="0">
                <a:solidFill>
                  <a:schemeClr val="bg1"/>
                </a:solidFill>
              </a:rPr>
              <a:t>功能</a:t>
            </a:r>
            <a:endParaRPr lang="zh-CN" altLang="en-US" sz="1865" b="1" kern="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59830" y="3691481"/>
            <a:ext cx="1344149" cy="66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865" b="1" kern="0" dirty="0">
                <a:solidFill>
                  <a:schemeClr val="bg1"/>
                </a:solidFill>
              </a:rPr>
              <a:t>急</a:t>
            </a:r>
            <a:r>
              <a:rPr lang="zh-CN" altLang="en-US" sz="1865" b="1" kern="0" dirty="0" smtClean="0">
                <a:solidFill>
                  <a:schemeClr val="bg1"/>
                </a:solidFill>
              </a:rPr>
              <a:t>停</a:t>
            </a:r>
            <a:endParaRPr lang="en-US" altLang="zh-CN" sz="1865" b="1" kern="0" dirty="0" smtClean="0">
              <a:solidFill>
                <a:schemeClr val="bg1"/>
              </a:solidFill>
            </a:endParaRPr>
          </a:p>
          <a:p>
            <a:pPr algn="ctr" defTabSz="1218565"/>
            <a:r>
              <a:rPr lang="zh-CN" altLang="en-US" sz="1865" b="1" kern="0" dirty="0" smtClean="0">
                <a:solidFill>
                  <a:schemeClr val="bg1"/>
                </a:solidFill>
              </a:rPr>
              <a:t>恢复</a:t>
            </a:r>
            <a:endParaRPr lang="en-US" altLang="zh-CN" sz="1865" b="1" kern="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44006" y="2107305"/>
            <a:ext cx="1344149" cy="66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865" b="1" kern="0" dirty="0" smtClean="0">
                <a:solidFill>
                  <a:schemeClr val="bg1"/>
                </a:solidFill>
              </a:rPr>
              <a:t>远程</a:t>
            </a:r>
            <a:endParaRPr lang="en-US" altLang="zh-CN" sz="1865" b="1" kern="0" dirty="0" smtClean="0">
              <a:solidFill>
                <a:schemeClr val="bg1"/>
              </a:solidFill>
            </a:endParaRPr>
          </a:p>
          <a:p>
            <a:pPr algn="ctr" defTabSz="1218565"/>
            <a:r>
              <a:rPr lang="zh-CN" altLang="en-US" sz="1865" b="1" kern="0" dirty="0">
                <a:solidFill>
                  <a:schemeClr val="bg1"/>
                </a:solidFill>
              </a:rPr>
              <a:t>控制</a:t>
            </a:r>
            <a:endParaRPr lang="en-US" altLang="zh-CN" sz="1865" b="1" kern="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44006" y="3691481"/>
            <a:ext cx="134414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865" b="1" kern="0" dirty="0">
                <a:solidFill>
                  <a:schemeClr val="bg1"/>
                </a:solidFill>
              </a:rPr>
              <a:t>用户</a:t>
            </a:r>
            <a:endParaRPr lang="en-US" altLang="zh-CN" sz="1865" b="1" kern="0" dirty="0">
              <a:solidFill>
                <a:schemeClr val="bg1"/>
              </a:solidFill>
            </a:endParaRPr>
          </a:p>
          <a:p>
            <a:pPr algn="ctr" defTabSz="1218565"/>
            <a:r>
              <a:rPr lang="zh-CN" altLang="en-US" sz="1865" b="1" kern="0" dirty="0">
                <a:solidFill>
                  <a:schemeClr val="bg1"/>
                </a:solidFill>
              </a:rPr>
              <a:t>界面</a:t>
            </a:r>
          </a:p>
        </p:txBody>
      </p:sp>
      <p:sp>
        <p:nvSpPr>
          <p:cNvPr id="34" name="矩形 33"/>
          <p:cNvSpPr/>
          <p:nvPr/>
        </p:nvSpPr>
        <p:spPr>
          <a:xfrm>
            <a:off x="1370921" y="1681906"/>
            <a:ext cx="2861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/>
            <a:r>
              <a:rPr lang="en-US" altLang="zh-CN" sz="2800" b="1" kern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01</a:t>
            </a:r>
            <a:r>
              <a:rPr lang="en-US" altLang="zh-CN" sz="2800" b="1" kern="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zh-CN" altLang="en-US" sz="2800" b="1" kern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三</a:t>
            </a:r>
            <a:r>
              <a:rPr lang="zh-CN" altLang="en-US" sz="2800" b="1" kern="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项基本功能</a:t>
            </a:r>
            <a:endParaRPr lang="en-US" altLang="zh-CN" sz="2800" b="1" kern="0" dirty="0">
              <a:solidFill>
                <a:schemeClr val="accent4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27"/>
          <p:cNvSpPr txBox="1"/>
          <p:nvPr/>
        </p:nvSpPr>
        <p:spPr>
          <a:xfrm>
            <a:off x="1476554" y="2220442"/>
            <a:ext cx="25840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>
              <a:lnSpc>
                <a:spcPct val="130000"/>
              </a:lnSpc>
              <a:spcBef>
                <a:spcPts val="800"/>
              </a:spcBef>
            </a:pPr>
            <a:r>
              <a:rPr lang="zh-CN" altLang="en-US" sz="20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运动、抓取、避障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15481" y="3895078"/>
            <a:ext cx="2584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/>
            <a:r>
              <a:rPr lang="en-US" altLang="zh-CN" sz="2800" b="1" kern="0" dirty="0">
                <a:solidFill>
                  <a:schemeClr val="accent4"/>
                </a:solidFill>
              </a:rPr>
              <a:t>03</a:t>
            </a:r>
            <a:r>
              <a:rPr lang="en-US" altLang="zh-CN" sz="2800" b="1" kern="0" dirty="0" smtClean="0">
                <a:solidFill>
                  <a:schemeClr val="accent4"/>
                </a:solidFill>
              </a:rPr>
              <a:t>.</a:t>
            </a:r>
            <a:r>
              <a:rPr lang="zh-CN" altLang="en-US" sz="2800" b="1" kern="0" dirty="0" smtClean="0">
                <a:solidFill>
                  <a:schemeClr val="accent4"/>
                </a:solidFill>
              </a:rPr>
              <a:t>急停与恢复</a:t>
            </a:r>
            <a:endParaRPr lang="zh-CN" altLang="en-US" sz="2800" b="1" kern="0" dirty="0">
              <a:solidFill>
                <a:schemeClr val="accent4"/>
              </a:solidFill>
            </a:endParaRPr>
          </a:p>
        </p:txBody>
      </p:sp>
      <p:sp>
        <p:nvSpPr>
          <p:cNvPr id="37" name="TextBox 29"/>
          <p:cNvSpPr txBox="1"/>
          <p:nvPr/>
        </p:nvSpPr>
        <p:spPr>
          <a:xfrm>
            <a:off x="1476553" y="4429029"/>
            <a:ext cx="25840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>
              <a:lnSpc>
                <a:spcPct val="130000"/>
              </a:lnSpc>
              <a:spcBef>
                <a:spcPts val="800"/>
              </a:spcBef>
            </a:pPr>
            <a:r>
              <a:rPr lang="zh-CN" altLang="en-US" sz="20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远程控制机器人停止，或恢复至工作状态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40216" y="1615754"/>
            <a:ext cx="29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565"/>
            <a:r>
              <a:rPr lang="en-US" altLang="zh-CN" sz="2800" b="1" kern="0" dirty="0" smtClean="0">
                <a:solidFill>
                  <a:schemeClr val="accent4"/>
                </a:solidFill>
              </a:rPr>
              <a:t>02.</a:t>
            </a:r>
            <a:r>
              <a:rPr lang="zh-CN" altLang="en-US" sz="2800" b="1" kern="0" dirty="0" smtClean="0">
                <a:solidFill>
                  <a:schemeClr val="accent4"/>
                </a:solidFill>
              </a:rPr>
              <a:t>远程连接控制</a:t>
            </a:r>
            <a:endParaRPr lang="zh-CN" altLang="en-US" sz="2800" b="1" kern="0" dirty="0">
              <a:solidFill>
                <a:schemeClr val="accent4"/>
              </a:solidFill>
            </a:endParaRPr>
          </a:p>
        </p:txBody>
      </p:sp>
      <p:sp>
        <p:nvSpPr>
          <p:cNvPr id="39" name="TextBox 31"/>
          <p:cNvSpPr txBox="1"/>
          <p:nvPr/>
        </p:nvSpPr>
        <p:spPr>
          <a:xfrm>
            <a:off x="8040216" y="2221791"/>
            <a:ext cx="3322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>
              <a:lnSpc>
                <a:spcPct val="130000"/>
              </a:lnSpc>
              <a:spcBef>
                <a:spcPts val="800"/>
              </a:spcBef>
            </a:pPr>
            <a:r>
              <a:rPr lang="zh-CN" altLang="en-US" sz="20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运动可控，运动状态可查看。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040217" y="3895078"/>
            <a:ext cx="2584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565"/>
            <a:r>
              <a:rPr lang="en-US" altLang="zh-CN" sz="2800" b="1" kern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04</a:t>
            </a:r>
            <a:r>
              <a:rPr lang="en-US" altLang="zh-CN" sz="2800" b="1" kern="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zh-CN" altLang="en-US" sz="2800" b="1" kern="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用户界面</a:t>
            </a:r>
            <a:endParaRPr lang="zh-CN" altLang="en-US" sz="2800" b="1" kern="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15410" y="4429029"/>
            <a:ext cx="25840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>
              <a:lnSpc>
                <a:spcPct val="130000"/>
              </a:lnSpc>
              <a:spcBef>
                <a:spcPts val="800"/>
              </a:spcBef>
            </a:pPr>
            <a:r>
              <a:rPr lang="zh-CN" altLang="en-US" sz="20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追求极致用户体验</a:t>
            </a:r>
            <a:endParaRPr lang="zh-CN" altLang="en-US" sz="20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95402" y="227055"/>
            <a:ext cx="7928834" cy="584775"/>
          </a:xfrm>
        </p:spPr>
        <p:txBody>
          <a:bodyPr/>
          <a:lstStyle/>
          <a:p>
            <a:r>
              <a:rPr lang="zh-CN" altLang="en-US" b="1" dirty="0" smtClean="0"/>
              <a:t>产品呈现效果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17690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95402" y="240200"/>
            <a:ext cx="7928834" cy="584775"/>
          </a:xfrm>
        </p:spPr>
        <p:txBody>
          <a:bodyPr/>
          <a:lstStyle/>
          <a:p>
            <a:r>
              <a:rPr lang="zh-CN" altLang="en-US" b="1" dirty="0" smtClean="0"/>
              <a:t>用户控制台展示效果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2" y="903034"/>
            <a:ext cx="10734598" cy="57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7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kern="0" dirty="0"/>
              <a:t>PART TWO</a:t>
            </a:r>
            <a:endParaRPr lang="zh-CN" altLang="en-US" kern="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5194570" y="2791947"/>
            <a:ext cx="6569245" cy="748030"/>
          </a:xfrm>
        </p:spPr>
        <p:txBody>
          <a:bodyPr/>
          <a:lstStyle/>
          <a:p>
            <a:r>
              <a:rPr lang="zh-CN" altLang="en-US" dirty="0"/>
              <a:t>技术攻关</a:t>
            </a:r>
            <a:r>
              <a:rPr lang="en-US" altLang="zh-CN" dirty="0"/>
              <a:t>--</a:t>
            </a:r>
            <a:r>
              <a:rPr lang="zh-CN" altLang="en-US" dirty="0"/>
              <a:t>更上一层楼</a:t>
            </a:r>
          </a:p>
        </p:txBody>
      </p:sp>
    </p:spTree>
    <p:extLst>
      <p:ext uri="{BB962C8B-B14F-4D97-AF65-F5344CB8AC3E}">
        <p14:creationId xmlns:p14="http://schemas.microsoft.com/office/powerpoint/2010/main" val="29155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/>
        </p:nvSpPr>
        <p:spPr>
          <a:xfrm>
            <a:off x="4204890" y="1537890"/>
            <a:ext cx="3815173" cy="3815173"/>
          </a:xfrm>
          <a:custGeom>
            <a:avLst/>
            <a:gdLst>
              <a:gd name="connsiteX0" fmla="*/ 1473428 w 2946857"/>
              <a:gd name="connsiteY0" fmla="*/ 0 h 2946857"/>
              <a:gd name="connsiteX1" fmla="*/ 2946857 w 2946857"/>
              <a:gd name="connsiteY1" fmla="*/ 1473429 h 2946857"/>
              <a:gd name="connsiteX2" fmla="*/ 1473429 w 2946857"/>
              <a:gd name="connsiteY2" fmla="*/ 1473429 h 2946857"/>
              <a:gd name="connsiteX3" fmla="*/ 1473428 w 2946857"/>
              <a:gd name="connsiteY3" fmla="*/ 0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8" y="0"/>
                </a:moveTo>
                <a:cubicBezTo>
                  <a:pt x="2287180" y="0"/>
                  <a:pt x="2946857" y="659677"/>
                  <a:pt x="2946857" y="1473429"/>
                </a:cubicBezTo>
                <a:lnTo>
                  <a:pt x="1473429" y="1473429"/>
                </a:lnTo>
                <a:cubicBezTo>
                  <a:pt x="1473429" y="982286"/>
                  <a:pt x="1473428" y="491143"/>
                  <a:pt x="1473428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3293" tIns="871935" rIns="450956" bIns="2096519" numCol="1" spcCol="1270" anchor="ctr" anchorCtr="0">
            <a:noAutofit/>
          </a:bodyPr>
          <a:lstStyle/>
          <a:p>
            <a:pPr algn="ctr" defTabSz="20148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535">
              <a:solidFill>
                <a:sysClr val="windowText" lastClr="000000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4204890" y="1537890"/>
            <a:ext cx="3815173" cy="3815173"/>
          </a:xfrm>
          <a:custGeom>
            <a:avLst/>
            <a:gdLst>
              <a:gd name="connsiteX0" fmla="*/ 2946857 w 2946857"/>
              <a:gd name="connsiteY0" fmla="*/ 1473429 h 2946857"/>
              <a:gd name="connsiteX1" fmla="*/ 1473428 w 2946857"/>
              <a:gd name="connsiteY1" fmla="*/ 2946858 h 2946857"/>
              <a:gd name="connsiteX2" fmla="*/ 1473429 w 2946857"/>
              <a:gd name="connsiteY2" fmla="*/ 1473429 h 2946857"/>
              <a:gd name="connsiteX3" fmla="*/ 2946857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2946857" y="1473429"/>
                </a:moveTo>
                <a:cubicBezTo>
                  <a:pt x="2946857" y="2287181"/>
                  <a:pt x="2287180" y="2946858"/>
                  <a:pt x="1473428" y="2946858"/>
                </a:cubicBezTo>
                <a:cubicBezTo>
                  <a:pt x="1473428" y="2455715"/>
                  <a:pt x="1473429" y="1964572"/>
                  <a:pt x="1473429" y="1473429"/>
                </a:cubicBezTo>
                <a:lnTo>
                  <a:pt x="2946857" y="1473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3293" tIns="2096517" rIns="450956" bIns="871936" numCol="1" spcCol="1270" anchor="ctr" anchorCtr="0">
            <a:noAutofit/>
          </a:bodyPr>
          <a:lstStyle/>
          <a:p>
            <a:pPr algn="ctr" defTabSz="20148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535">
              <a:solidFill>
                <a:sysClr val="windowText" lastClr="000000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4204890" y="1537890"/>
            <a:ext cx="3815173" cy="3815173"/>
          </a:xfrm>
          <a:custGeom>
            <a:avLst/>
            <a:gdLst>
              <a:gd name="connsiteX0" fmla="*/ 1473429 w 2946857"/>
              <a:gd name="connsiteY0" fmla="*/ 2946857 h 2946857"/>
              <a:gd name="connsiteX1" fmla="*/ 0 w 2946857"/>
              <a:gd name="connsiteY1" fmla="*/ 1473428 h 2946857"/>
              <a:gd name="connsiteX2" fmla="*/ 1473429 w 2946857"/>
              <a:gd name="connsiteY2" fmla="*/ 1473429 h 2946857"/>
              <a:gd name="connsiteX3" fmla="*/ 1473429 w 2946857"/>
              <a:gd name="connsiteY3" fmla="*/ 2946857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9" y="2946857"/>
                </a:moveTo>
                <a:cubicBezTo>
                  <a:pt x="659677" y="2946857"/>
                  <a:pt x="0" y="2287180"/>
                  <a:pt x="0" y="1473428"/>
                </a:cubicBezTo>
                <a:lnTo>
                  <a:pt x="1473429" y="1473429"/>
                </a:lnTo>
                <a:lnTo>
                  <a:pt x="1473429" y="294685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0955" tIns="2096517" rIns="2143295" bIns="871936" numCol="1" spcCol="1270" anchor="ctr" anchorCtr="0">
            <a:noAutofit/>
          </a:bodyPr>
          <a:lstStyle/>
          <a:p>
            <a:pPr algn="ctr" defTabSz="20148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535">
              <a:solidFill>
                <a:sysClr val="windowText" lastClr="000000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4204890" y="1537890"/>
            <a:ext cx="3815173" cy="3815173"/>
          </a:xfrm>
          <a:custGeom>
            <a:avLst/>
            <a:gdLst>
              <a:gd name="connsiteX0" fmla="*/ 0 w 2946857"/>
              <a:gd name="connsiteY0" fmla="*/ 1473429 h 2946857"/>
              <a:gd name="connsiteX1" fmla="*/ 1473429 w 2946857"/>
              <a:gd name="connsiteY1" fmla="*/ 0 h 2946857"/>
              <a:gd name="connsiteX2" fmla="*/ 1473429 w 2946857"/>
              <a:gd name="connsiteY2" fmla="*/ 1473429 h 2946857"/>
              <a:gd name="connsiteX3" fmla="*/ 0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0" y="1473429"/>
                </a:moveTo>
                <a:cubicBezTo>
                  <a:pt x="0" y="659677"/>
                  <a:pt x="659677" y="0"/>
                  <a:pt x="1473429" y="0"/>
                </a:cubicBezTo>
                <a:lnTo>
                  <a:pt x="1473429" y="1473429"/>
                </a:lnTo>
                <a:lnTo>
                  <a:pt x="0" y="1473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9741" tIns="900721" rIns="2172081" bIns="2125305" numCol="1" spcCol="1270" anchor="ctr" anchorCtr="0">
            <a:noAutofit/>
          </a:bodyPr>
          <a:lstStyle/>
          <a:p>
            <a:pPr algn="ctr" defTabSz="3022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800" dirty="0">
              <a:solidFill>
                <a:sysClr val="windowText" lastClr="000000"/>
              </a:solidFill>
            </a:endParaRPr>
          </a:p>
        </p:txBody>
      </p:sp>
      <p:sp>
        <p:nvSpPr>
          <p:cNvPr id="49" name="环形箭头 48"/>
          <p:cNvSpPr/>
          <p:nvPr/>
        </p:nvSpPr>
        <p:spPr>
          <a:xfrm>
            <a:off x="3968712" y="1301712"/>
            <a:ext cx="4287528" cy="4287528"/>
          </a:xfrm>
          <a:prstGeom prst="circularArrow">
            <a:avLst>
              <a:gd name="adj1" fmla="val 5085"/>
              <a:gd name="adj2" fmla="val 327528"/>
              <a:gd name="adj3" fmla="val 21272472"/>
              <a:gd name="adj4" fmla="val 16200000"/>
              <a:gd name="adj5" fmla="val 5932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环形箭头 49"/>
          <p:cNvSpPr/>
          <p:nvPr/>
        </p:nvSpPr>
        <p:spPr>
          <a:xfrm>
            <a:off x="3968712" y="1301712"/>
            <a:ext cx="4287528" cy="4287528"/>
          </a:xfrm>
          <a:prstGeom prst="circularArrow">
            <a:avLst>
              <a:gd name="adj1" fmla="val 5085"/>
              <a:gd name="adj2" fmla="val 327528"/>
              <a:gd name="adj3" fmla="val 5072472"/>
              <a:gd name="adj4" fmla="val 0"/>
              <a:gd name="adj5" fmla="val 593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环形箭头 50"/>
          <p:cNvSpPr/>
          <p:nvPr/>
        </p:nvSpPr>
        <p:spPr>
          <a:xfrm>
            <a:off x="3968712" y="1301712"/>
            <a:ext cx="4287528" cy="4287528"/>
          </a:xfrm>
          <a:prstGeom prst="circularArrow">
            <a:avLst>
              <a:gd name="adj1" fmla="val 5085"/>
              <a:gd name="adj2" fmla="val 327528"/>
              <a:gd name="adj3" fmla="val 10472472"/>
              <a:gd name="adj4" fmla="val 5400000"/>
              <a:gd name="adj5" fmla="val 5932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环形箭头 51"/>
          <p:cNvSpPr/>
          <p:nvPr/>
        </p:nvSpPr>
        <p:spPr>
          <a:xfrm>
            <a:off x="3968712" y="1301712"/>
            <a:ext cx="4287528" cy="4287528"/>
          </a:xfrm>
          <a:prstGeom prst="circularArrow">
            <a:avLst>
              <a:gd name="adj1" fmla="val 5085"/>
              <a:gd name="adj2" fmla="val 327528"/>
              <a:gd name="adj3" fmla="val 15872472"/>
              <a:gd name="adj4" fmla="val 10800000"/>
              <a:gd name="adj5" fmla="val 593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矩形 52"/>
          <p:cNvSpPr/>
          <p:nvPr/>
        </p:nvSpPr>
        <p:spPr>
          <a:xfrm>
            <a:off x="4705439" y="2541419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2135" b="1" kern="0" dirty="0">
                <a:solidFill>
                  <a:schemeClr val="bg1"/>
                </a:solidFill>
              </a:rPr>
              <a:t>通信连接</a:t>
            </a:r>
            <a:endParaRPr lang="zh-CN" altLang="en-US" sz="2135" kern="0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54730" y="3990437"/>
            <a:ext cx="1829347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2135" b="1" kern="0" dirty="0">
                <a:solidFill>
                  <a:schemeClr val="bg1"/>
                </a:solidFill>
              </a:rPr>
              <a:t>白屏时间过长</a:t>
            </a:r>
            <a:endParaRPr lang="zh-CN" altLang="en-US" sz="2135" kern="0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354051" y="2377304"/>
            <a:ext cx="1007006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200"/>
            <a:r>
              <a:rPr lang="zh-CN" altLang="en-US" sz="2135" b="1" kern="0" dirty="0">
                <a:solidFill>
                  <a:schemeClr val="bg1"/>
                </a:solidFill>
              </a:rPr>
              <a:t>阻塞</a:t>
            </a:r>
            <a:r>
              <a:rPr lang="en-US" altLang="zh-CN" sz="2135" b="1" kern="0" dirty="0">
                <a:solidFill>
                  <a:schemeClr val="bg1"/>
                </a:solidFill>
              </a:rPr>
              <a:t>&amp;</a:t>
            </a:r>
          </a:p>
          <a:p>
            <a:pPr algn="r" defTabSz="1219200"/>
            <a:r>
              <a:rPr lang="zh-CN" altLang="en-US" sz="2135" b="1" kern="0" dirty="0">
                <a:solidFill>
                  <a:schemeClr val="bg1"/>
                </a:solidFill>
              </a:rPr>
              <a:t>多线程</a:t>
            </a:r>
            <a:endParaRPr lang="zh-CN" altLang="en-US" sz="2135" kern="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132121" y="3872263"/>
            <a:ext cx="1281120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200"/>
            <a:r>
              <a:rPr lang="zh-CN" altLang="en-US" sz="2135" kern="0" dirty="0">
                <a:solidFill>
                  <a:schemeClr val="bg1"/>
                </a:solidFill>
              </a:rPr>
              <a:t>通信</a:t>
            </a:r>
            <a:endParaRPr lang="en-US" altLang="zh-CN" sz="2135" kern="0" dirty="0">
              <a:solidFill>
                <a:schemeClr val="bg1"/>
              </a:solidFill>
            </a:endParaRPr>
          </a:p>
          <a:p>
            <a:pPr algn="r" defTabSz="1219200"/>
            <a:r>
              <a:rPr lang="zh-CN" altLang="en-US" sz="2135" kern="0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57" name="矩形 56"/>
          <p:cNvSpPr/>
          <p:nvPr/>
        </p:nvSpPr>
        <p:spPr>
          <a:xfrm>
            <a:off x="695402" y="1468802"/>
            <a:ext cx="338437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/>
            <a:r>
              <a:rPr lang="zh-CN" altLang="en-US" sz="1865" b="1" kern="0" dirty="0">
                <a:solidFill>
                  <a:schemeClr val="accent3">
                    <a:lumMod val="75000"/>
                  </a:schemeClr>
                </a:solidFill>
              </a:rPr>
              <a:t>机载电脑与个人电脑无法连接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86120" y="1898526"/>
            <a:ext cx="3193655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经检查发现校园网有一些安全措施，使得电脑无法</a:t>
            </a:r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ping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通，因此要求两台电脑都在个人热点下。</a:t>
            </a:r>
          </a:p>
        </p:txBody>
      </p:sp>
      <p:sp>
        <p:nvSpPr>
          <p:cNvPr id="59" name="矩形 58"/>
          <p:cNvSpPr/>
          <p:nvPr/>
        </p:nvSpPr>
        <p:spPr>
          <a:xfrm>
            <a:off x="8105267" y="1658630"/>
            <a:ext cx="338437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200"/>
            <a:r>
              <a:rPr lang="zh-CN" altLang="en-US" sz="1865" b="1" kern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通信带来的阻塞和多线程问题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52386" y="2110946"/>
            <a:ext cx="3690136" cy="80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将通信设为非阻塞方式并增加异常处理</a:t>
            </a:r>
            <a:endParaRPr lang="en-US" altLang="zh-CN" sz="16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加入线程锁控制竞争</a:t>
            </a:r>
          </a:p>
        </p:txBody>
      </p:sp>
      <p:sp>
        <p:nvSpPr>
          <p:cNvPr id="61" name="矩形 60"/>
          <p:cNvSpPr/>
          <p:nvPr/>
        </p:nvSpPr>
        <p:spPr>
          <a:xfrm>
            <a:off x="1055440" y="3821063"/>
            <a:ext cx="302433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/>
            <a:r>
              <a:rPr lang="zh-CN" altLang="en-US" sz="1865" b="1" kern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白屏时间过长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55439" y="4250787"/>
            <a:ext cx="302433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通过资源的合理配置，以及前端优化实现白屏时间的减少。</a:t>
            </a:r>
          </a:p>
        </p:txBody>
      </p:sp>
      <p:sp>
        <p:nvSpPr>
          <p:cNvPr id="63" name="矩形 62"/>
          <p:cNvSpPr/>
          <p:nvPr/>
        </p:nvSpPr>
        <p:spPr>
          <a:xfrm>
            <a:off x="8105267" y="4010891"/>
            <a:ext cx="302433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200"/>
            <a:r>
              <a:rPr lang="zh-CN" altLang="en-US" sz="1865" b="1" kern="0" dirty="0">
                <a:solidFill>
                  <a:schemeClr val="accent3">
                    <a:lumMod val="75000"/>
                  </a:schemeClr>
                </a:solidFill>
              </a:rPr>
              <a:t>通信的具体功能实现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105266" y="4440615"/>
            <a:ext cx="3024336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分析机器人代码</a:t>
            </a:r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00152" y="184750"/>
            <a:ext cx="7928834" cy="583565"/>
          </a:xfrm>
        </p:spPr>
        <p:txBody>
          <a:bodyPr/>
          <a:lstStyle/>
          <a:p>
            <a:r>
              <a:rPr lang="zh-CN" altLang="en-US" b="1" dirty="0"/>
              <a:t>网页控制遇到的问题及解决方法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5856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6023989" y="1797777"/>
            <a:ext cx="0" cy="38404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5247899" y="1322436"/>
            <a:ext cx="1554506" cy="816091"/>
            <a:chOff x="3438597" y="870654"/>
            <a:chExt cx="1165880" cy="61206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2" name="椭圆 31"/>
            <p:cNvSpPr/>
            <p:nvPr/>
          </p:nvSpPr>
          <p:spPr>
            <a:xfrm>
              <a:off x="3714631" y="870654"/>
              <a:ext cx="612068" cy="61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38597" y="1047900"/>
              <a:ext cx="1165880" cy="2847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219200"/>
              <a:r>
                <a:rPr lang="en-US" altLang="zh-CN" sz="1865" kern="0" dirty="0">
                  <a:solidFill>
                    <a:schemeClr val="bg1"/>
                  </a:solidFill>
                </a:rPr>
                <a:t>FOLLOW</a:t>
              </a:r>
              <a:endParaRPr lang="zh-CN" altLang="en-US" sz="1865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241950" y="2602579"/>
            <a:ext cx="1556835" cy="816091"/>
            <a:chOff x="3427409" y="1851670"/>
            <a:chExt cx="1167627" cy="612068"/>
          </a:xfrm>
          <a:solidFill>
            <a:schemeClr val="accent3"/>
          </a:solidFill>
        </p:grpSpPr>
        <p:sp>
          <p:nvSpPr>
            <p:cNvPr id="35" name="椭圆 34"/>
            <p:cNvSpPr/>
            <p:nvPr/>
          </p:nvSpPr>
          <p:spPr>
            <a:xfrm>
              <a:off x="3707904" y="1851670"/>
              <a:ext cx="612068" cy="61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27409" y="2019751"/>
              <a:ext cx="1167627" cy="2847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219200"/>
              <a:r>
                <a:rPr lang="en-US" altLang="zh-CN" sz="1865" kern="0" dirty="0">
                  <a:solidFill>
                    <a:schemeClr val="bg1"/>
                  </a:solidFill>
                </a:rPr>
                <a:t>ASK</a:t>
              </a:r>
              <a:endParaRPr lang="zh-CN" altLang="en-US" sz="1865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45570" y="3882722"/>
            <a:ext cx="1556835" cy="816091"/>
            <a:chOff x="3423398" y="2832686"/>
            <a:chExt cx="1167627" cy="61206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8" name="椭圆 37"/>
            <p:cNvSpPr/>
            <p:nvPr/>
          </p:nvSpPr>
          <p:spPr>
            <a:xfrm>
              <a:off x="3701177" y="2832686"/>
              <a:ext cx="612068" cy="61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23398" y="3000767"/>
              <a:ext cx="1167627" cy="2847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1219200"/>
              <a:r>
                <a:rPr lang="en-US" altLang="zh-CN" sz="1865" kern="0" dirty="0">
                  <a:solidFill>
                    <a:schemeClr val="bg1"/>
                  </a:solidFill>
                </a:rPr>
                <a:t>GOTO</a:t>
              </a:r>
              <a:endParaRPr lang="zh-CN" altLang="en-US" sz="1865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245568" y="5162863"/>
            <a:ext cx="1556836" cy="816091"/>
            <a:chOff x="3416669" y="3813702"/>
            <a:chExt cx="1167628" cy="612068"/>
          </a:xfrm>
          <a:solidFill>
            <a:schemeClr val="accent3"/>
          </a:solidFill>
        </p:grpSpPr>
        <p:sp>
          <p:nvSpPr>
            <p:cNvPr id="41" name="椭圆 40"/>
            <p:cNvSpPr/>
            <p:nvPr/>
          </p:nvSpPr>
          <p:spPr>
            <a:xfrm>
              <a:off x="3694450" y="3813702"/>
              <a:ext cx="612068" cy="61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6669" y="3965847"/>
              <a:ext cx="1167628" cy="28474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9200"/>
              <a:r>
                <a:rPr lang="en-US" altLang="zh-CN" sz="1865" kern="0" dirty="0">
                  <a:solidFill>
                    <a:schemeClr val="bg1"/>
                  </a:solidFill>
                </a:rPr>
                <a:t>COMEBACK</a:t>
              </a:r>
              <a:endParaRPr lang="zh-CN" altLang="en-US" sz="1865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6994492" y="1209253"/>
            <a:ext cx="388843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/>
            <a:r>
              <a:rPr lang="zh-CN" altLang="en-US" sz="1865" b="1" kern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跟随阶段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94493" y="1608145"/>
            <a:ext cx="3888432" cy="80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调用</a:t>
            </a:r>
            <a:r>
              <a:rPr lang="en-US" altLang="zh-CN" sz="16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wpb_home_follow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提供的服务，</a:t>
            </a:r>
            <a:endParaRPr lang="en-US" altLang="zh-CN" sz="16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停止</a:t>
            </a:r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恢复跟随</a:t>
            </a:r>
          </a:p>
        </p:txBody>
      </p:sp>
      <p:sp>
        <p:nvSpPr>
          <p:cNvPr id="45" name="矩形 44"/>
          <p:cNvSpPr/>
          <p:nvPr/>
        </p:nvSpPr>
        <p:spPr>
          <a:xfrm>
            <a:off x="6994493" y="3727174"/>
            <a:ext cx="388843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/>
            <a:r>
              <a:rPr lang="zh-CN" altLang="en-US" sz="1865" b="1" kern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前往目标阶段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94493" y="4145303"/>
            <a:ext cx="3888432" cy="80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保存后，向</a:t>
            </a:r>
            <a:r>
              <a:rPr lang="en-US" altLang="zh-CN" sz="16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move_base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节点发消息，</a:t>
            </a:r>
            <a:endParaRPr lang="en-US" altLang="zh-CN" sz="16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取消掉行进目标从而停止运动</a:t>
            </a:r>
          </a:p>
        </p:txBody>
      </p:sp>
      <p:sp>
        <p:nvSpPr>
          <p:cNvPr id="47" name="矩形 46"/>
          <p:cNvSpPr/>
          <p:nvPr/>
        </p:nvSpPr>
        <p:spPr>
          <a:xfrm>
            <a:off x="1292939" y="2522068"/>
            <a:ext cx="388843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200"/>
            <a:r>
              <a:rPr lang="zh-CN" altLang="en-US" sz="1865" b="1" kern="0" dirty="0">
                <a:solidFill>
                  <a:schemeClr val="accent3"/>
                </a:solidFill>
              </a:rPr>
              <a:t>问询阶段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5079" y="2951793"/>
            <a:ext cx="4807666" cy="80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根据之前保存的行进目标，</a:t>
            </a:r>
            <a:endParaRPr lang="en-US" altLang="zh-CN" sz="16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向</a:t>
            </a:r>
            <a:r>
              <a:rPr lang="en-US" altLang="zh-CN" sz="16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move_base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节点发消息，重新设置当前行进目标</a:t>
            </a:r>
          </a:p>
        </p:txBody>
      </p:sp>
      <p:sp>
        <p:nvSpPr>
          <p:cNvPr id="49" name="矩形 48"/>
          <p:cNvSpPr/>
          <p:nvPr/>
        </p:nvSpPr>
        <p:spPr>
          <a:xfrm>
            <a:off x="1075240" y="5059227"/>
            <a:ext cx="388843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200"/>
            <a:r>
              <a:rPr lang="zh-CN" altLang="en-US" sz="1865" b="1" kern="0" dirty="0">
                <a:solidFill>
                  <a:schemeClr val="accent3"/>
                </a:solidFill>
              </a:rPr>
              <a:t>回归阶段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58971" y="5488951"/>
            <a:ext cx="3888432" cy="80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保存后，向</a:t>
            </a:r>
            <a:r>
              <a:rPr lang="en-US" altLang="zh-CN" sz="16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move_base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节点发消息，</a:t>
            </a:r>
            <a:endParaRPr lang="en-US" altLang="zh-CN" sz="16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defTabSz="1219200">
              <a:lnSpc>
                <a:spcPct val="130000"/>
              </a:lnSpc>
              <a:spcBef>
                <a:spcPts val="800"/>
              </a:spcBef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取消掉行进目标从而停止运动</a:t>
            </a:r>
          </a:p>
        </p:txBody>
      </p:sp>
      <p:sp>
        <p:nvSpPr>
          <p:cNvPr id="3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709372" y="163160"/>
            <a:ext cx="7928834" cy="583565"/>
          </a:xfrm>
        </p:spPr>
        <p:txBody>
          <a:bodyPr/>
          <a:lstStyle/>
          <a:p>
            <a:r>
              <a:rPr lang="zh-CN" altLang="en-US" b="1" dirty="0"/>
              <a:t>急停</a:t>
            </a:r>
            <a:r>
              <a:rPr lang="en-US" altLang="zh-CN" b="1" dirty="0"/>
              <a:t>/</a:t>
            </a:r>
            <a:r>
              <a:rPr lang="zh-CN" altLang="en-US" b="1" dirty="0"/>
              <a:t>恢复的实现</a:t>
            </a:r>
            <a:endParaRPr lang="en-US" altLang="zh-CN" b="1" dirty="0"/>
          </a:p>
        </p:txBody>
      </p:sp>
      <p:sp>
        <p:nvSpPr>
          <p:cNvPr id="25" name="矩形 24"/>
          <p:cNvSpPr/>
          <p:nvPr/>
        </p:nvSpPr>
        <p:spPr>
          <a:xfrm>
            <a:off x="582477" y="1272213"/>
            <a:ext cx="3621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/>
            <a:r>
              <a:rPr lang="zh-CN" altLang="en-US" sz="2400" b="1" kern="0" dirty="0">
                <a:solidFill>
                  <a:schemeClr val="accent3">
                    <a:lumMod val="75000"/>
                  </a:schemeClr>
                </a:solidFill>
              </a:rPr>
              <a:t>通过机器人状态分析实现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709022" y="1797777"/>
            <a:ext cx="5122879" cy="565789"/>
            <a:chOff x="755576" y="1779662"/>
            <a:chExt cx="2880320" cy="36004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19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95401" y="551397"/>
            <a:ext cx="6453645" cy="261610"/>
          </a:xfrm>
        </p:spPr>
        <p:txBody>
          <a:bodyPr/>
          <a:lstStyle/>
          <a:p>
            <a:r>
              <a:rPr lang="en-US" altLang="zh-CN" dirty="0"/>
              <a:t>Always believe that something wonderful is about to happen.</a:t>
            </a:r>
          </a:p>
        </p:txBody>
      </p:sp>
      <p:sp>
        <p:nvSpPr>
          <p:cNvPr id="32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95402" y="57750"/>
            <a:ext cx="7928834" cy="583565"/>
          </a:xfrm>
        </p:spPr>
        <p:txBody>
          <a:bodyPr/>
          <a:lstStyle/>
          <a:p>
            <a:r>
              <a:rPr lang="zh-CN" altLang="en-US" b="1" dirty="0"/>
              <a:t>完备的测试</a:t>
            </a:r>
            <a:r>
              <a:rPr lang="en-US" altLang="zh-CN" b="1" dirty="0"/>
              <a:t>-----</a:t>
            </a:r>
            <a:r>
              <a:rPr lang="zh-CN" altLang="en-US" b="1" dirty="0"/>
              <a:t>测试流程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5090" y="1188085"/>
            <a:ext cx="12408535" cy="5330190"/>
            <a:chOff x="134" y="1871"/>
            <a:chExt cx="19541" cy="839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" y="1871"/>
              <a:ext cx="19200" cy="839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771" y="2831"/>
              <a:ext cx="7558" cy="1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219200">
                <a:buClrTx/>
                <a:buSzTx/>
                <a:buFontTx/>
              </a:pPr>
              <a:r>
                <a:rPr lang="zh-CN" altLang="en-US" sz="1865" b="1" kern="0" dirty="0">
                  <a:solidFill>
                    <a:srgbClr val="95BC49"/>
                  </a:solidFill>
                </a:rPr>
                <a:t>将所有单元整合</a:t>
              </a:r>
            </a:p>
            <a:p>
              <a:pPr algn="l" defTabSz="1219200">
                <a:buClrTx/>
                <a:buSzTx/>
                <a:buFontTx/>
              </a:pPr>
              <a:r>
                <a:rPr lang="zh-CN" altLang="en-US" sz="1865" b="1" kern="0" dirty="0">
                  <a:solidFill>
                    <a:srgbClr val="95BC49"/>
                  </a:solidFill>
                </a:rPr>
                <a:t>每位组员检测负责单元的输入是否符合要求</a:t>
              </a:r>
            </a:p>
          </p:txBody>
        </p:sp>
        <p:cxnSp>
          <p:nvCxnSpPr>
            <p:cNvPr id="6" name="连接符: 曲线 5"/>
            <p:cNvCxnSpPr/>
            <p:nvPr/>
          </p:nvCxnSpPr>
          <p:spPr>
            <a:xfrm rot="10800000">
              <a:off x="2598" y="5724"/>
              <a:ext cx="2939" cy="2753"/>
            </a:xfrm>
            <a:prstGeom prst="curvedConnector3">
              <a:avLst>
                <a:gd name="adj1" fmla="val 50000"/>
              </a:avLst>
            </a:prstGeom>
            <a:ln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4" y="4568"/>
              <a:ext cx="4069" cy="1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219200"/>
              <a:r>
                <a:rPr lang="zh-CN" altLang="en-US" sz="1865" b="1" kern="0" dirty="0">
                  <a:solidFill>
                    <a:srgbClr val="95BC49"/>
                  </a:solidFill>
                </a:rPr>
                <a:t>每位组员对自己所负责的单元进行独立测试</a:t>
              </a:r>
            </a:p>
          </p:txBody>
        </p:sp>
        <p:cxnSp>
          <p:nvCxnSpPr>
            <p:cNvPr id="38" name="连接符: 曲线 37"/>
            <p:cNvCxnSpPr/>
            <p:nvPr/>
          </p:nvCxnSpPr>
          <p:spPr>
            <a:xfrm rot="5400000" flipH="1" flipV="1">
              <a:off x="8291" y="5307"/>
              <a:ext cx="3963" cy="1692"/>
            </a:xfrm>
            <a:prstGeom prst="curvedConnector3">
              <a:avLst>
                <a:gd name="adj1" fmla="val 33143"/>
              </a:avLst>
            </a:prstGeom>
            <a:ln w="28575">
              <a:solidFill>
                <a:srgbClr val="95BC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连接符: 曲线 38"/>
            <p:cNvCxnSpPr/>
            <p:nvPr/>
          </p:nvCxnSpPr>
          <p:spPr>
            <a:xfrm flipV="1">
              <a:off x="13049" y="6725"/>
              <a:ext cx="1440" cy="1410"/>
            </a:xfrm>
            <a:prstGeom prst="curvedConnector3">
              <a:avLst>
                <a:gd name="adj1" fmla="val 50000"/>
              </a:avLst>
            </a:prstGeom>
            <a:ln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117" y="5198"/>
              <a:ext cx="7558" cy="1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200"/>
              <a:r>
                <a:rPr lang="zh-CN" altLang="en-US" sz="1865" b="1" kern="0" dirty="0">
                  <a:solidFill>
                    <a:srgbClr val="95BC49"/>
                  </a:solidFill>
                </a:rPr>
                <a:t>实地测各个功能需求是否满足</a:t>
              </a:r>
              <a:endParaRPr lang="en-US" altLang="zh-CN" sz="1865" b="1" kern="0" dirty="0">
                <a:solidFill>
                  <a:srgbClr val="95BC49"/>
                </a:solidFill>
              </a:endParaRPr>
            </a:p>
            <a:p>
              <a:pPr defTabSz="1219200"/>
              <a:r>
                <a:rPr lang="zh-CN" altLang="en-US" sz="1865" b="1" kern="0" dirty="0">
                  <a:solidFill>
                    <a:srgbClr val="95BC49"/>
                  </a:solidFill>
                </a:rPr>
                <a:t>每位组员按分工进行观测</a:t>
              </a:r>
              <a:endParaRPr lang="en-US" altLang="zh-CN" sz="1865" b="1" kern="0" dirty="0">
                <a:solidFill>
                  <a:srgbClr val="95BC49"/>
                </a:solidFill>
              </a:endParaRPr>
            </a:p>
            <a:p>
              <a:pPr defTabSz="1219200"/>
              <a:r>
                <a:rPr lang="zh-CN" altLang="en-US" sz="1865" b="1" kern="0" dirty="0">
                  <a:solidFill>
                    <a:srgbClr val="95BC49"/>
                  </a:solidFill>
                </a:rPr>
                <a:t>出现问题按之前的负责部分进行查错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74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多彩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F3420"/>
      </a:accent1>
      <a:accent2>
        <a:srgbClr val="FDA907"/>
      </a:accent2>
      <a:accent3>
        <a:srgbClr val="95BC49"/>
      </a:accent3>
      <a:accent4>
        <a:srgbClr val="1A7BA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PLUS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00000"/>
    </a:dk2>
    <a:lt2>
      <a:srgbClr val="FFFFFF"/>
    </a:lt2>
    <a:accent1>
      <a:srgbClr val="BF3420"/>
    </a:accent1>
    <a:accent2>
      <a:srgbClr val="FDA907"/>
    </a:accent2>
    <a:accent3>
      <a:srgbClr val="95BC49"/>
    </a:accent3>
    <a:accent4>
      <a:srgbClr val="1A7BAE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00000"/>
    </a:dk2>
    <a:lt2>
      <a:srgbClr val="FFFFFF"/>
    </a:lt2>
    <a:accent1>
      <a:srgbClr val="BF3420"/>
    </a:accent1>
    <a:accent2>
      <a:srgbClr val="FDA907"/>
    </a:accent2>
    <a:accent3>
      <a:srgbClr val="95BC49"/>
    </a:accent3>
    <a:accent4>
      <a:srgbClr val="1A7BAE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00000"/>
    </a:dk2>
    <a:lt2>
      <a:srgbClr val="FFFFFF"/>
    </a:lt2>
    <a:accent1>
      <a:srgbClr val="BF3420"/>
    </a:accent1>
    <a:accent2>
      <a:srgbClr val="FDA907"/>
    </a:accent2>
    <a:accent3>
      <a:srgbClr val="95BC49"/>
    </a:accent3>
    <a:accent4>
      <a:srgbClr val="1A7BAE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00000"/>
    </a:dk2>
    <a:lt2>
      <a:srgbClr val="FFFFFF"/>
    </a:lt2>
    <a:accent1>
      <a:srgbClr val="BF3420"/>
    </a:accent1>
    <a:accent2>
      <a:srgbClr val="FDA907"/>
    </a:accent2>
    <a:accent3>
      <a:srgbClr val="95BC49"/>
    </a:accent3>
    <a:accent4>
      <a:srgbClr val="1A7BAE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1183</Words>
  <Application>Microsoft Office PowerPoint</Application>
  <PresentationFormat>宽屏</PresentationFormat>
  <Paragraphs>229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宋体</vt:lpstr>
      <vt:lpstr>微软雅黑</vt:lpstr>
      <vt:lpstr>Arial</vt:lpstr>
      <vt:lpstr>Century Gothic</vt:lpstr>
      <vt:lpstr>Impact</vt:lpstr>
      <vt:lpstr>Segoe UI Light</vt:lpstr>
      <vt:lpstr>Wingdings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cqx</cp:lastModifiedBy>
  <cp:revision>108</cp:revision>
  <dcterms:created xsi:type="dcterms:W3CDTF">2015-08-18T02:51:41Z</dcterms:created>
  <dcterms:modified xsi:type="dcterms:W3CDTF">2019-06-11T02:06:08Z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2017-12-21T06:36:36.2809056Z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